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63" r:id="rId2"/>
    <p:sldMasterId id="2147483665" r:id="rId3"/>
    <p:sldMasterId id="2147483667" r:id="rId4"/>
    <p:sldMasterId id="2147483669" r:id="rId5"/>
    <p:sldMasterId id="2147483675" r:id="rId6"/>
    <p:sldMasterId id="2147483673" r:id="rId7"/>
    <p:sldMasterId id="2147483671" r:id="rId8"/>
  </p:sldMasterIdLst>
  <p:notesMasterIdLst>
    <p:notesMasterId r:id="rId33"/>
  </p:notesMasterIdLst>
  <p:sldIdLst>
    <p:sldId id="263" r:id="rId9"/>
    <p:sldId id="264" r:id="rId10"/>
    <p:sldId id="283" r:id="rId11"/>
    <p:sldId id="280" r:id="rId12"/>
    <p:sldId id="281" r:id="rId13"/>
    <p:sldId id="282" r:id="rId14"/>
    <p:sldId id="284" r:id="rId15"/>
    <p:sldId id="285" r:id="rId16"/>
    <p:sldId id="288" r:id="rId17"/>
    <p:sldId id="289" r:id="rId18"/>
    <p:sldId id="286" r:id="rId19"/>
    <p:sldId id="291" r:id="rId20"/>
    <p:sldId id="292" r:id="rId21"/>
    <p:sldId id="287" r:id="rId22"/>
    <p:sldId id="290" r:id="rId23"/>
    <p:sldId id="293" r:id="rId24"/>
    <p:sldId id="296" r:id="rId25"/>
    <p:sldId id="294" r:id="rId26"/>
    <p:sldId id="268" r:id="rId27"/>
    <p:sldId id="273" r:id="rId28"/>
    <p:sldId id="274" r:id="rId29"/>
    <p:sldId id="279" r:id="rId30"/>
    <p:sldId id="295" r:id="rId31"/>
    <p:sldId id="26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9BA0"/>
    <a:srgbClr val="556774"/>
    <a:srgbClr val="E02136"/>
    <a:srgbClr val="042D56"/>
    <a:srgbClr val="FFFFFF"/>
    <a:srgbClr val="71C4EE"/>
    <a:srgbClr val="0F4B90"/>
    <a:srgbClr val="FDD400"/>
    <a:srgbClr val="11547F"/>
    <a:srgbClr val="FBB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26"/>
    <p:restoredTop sz="88948"/>
  </p:normalViewPr>
  <p:slideViewPr>
    <p:cSldViewPr snapToGrid="0" snapToObjects="1">
      <p:cViewPr varScale="1">
        <p:scale>
          <a:sx n="109" d="100"/>
          <a:sy n="109" d="100"/>
        </p:scale>
        <p:origin x="17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5CA73-55BB-2940-B9C8-258CF110B1D8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F4A3D-92C9-274C-AB2F-66BCB5D8A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9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B5B3B-5E1B-B445-9F70-3B0C20C2E9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41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4A3D-92C9-274C-AB2F-66BCB5D8AA5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98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2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64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1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31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33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7BC970-CE20-4CB6-B4D5-FC800EEB2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776" y="457200"/>
            <a:ext cx="10413023" cy="483577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257300"/>
            <a:ext cx="10515600" cy="4492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95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48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29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088" y="-29206"/>
            <a:ext cx="10348912" cy="6900654"/>
          </a:xfrm>
          <a:prstGeom prst="rect">
            <a:avLst/>
          </a:prstGeom>
        </p:spPr>
      </p:pic>
      <p:sp>
        <p:nvSpPr>
          <p:cNvPr id="8" name="Rectangle 3"/>
          <p:cNvSpPr/>
          <p:nvPr userDrawn="1"/>
        </p:nvSpPr>
        <p:spPr>
          <a:xfrm>
            <a:off x="-195072" y="-81107"/>
            <a:ext cx="5478274" cy="7033662"/>
          </a:xfrm>
          <a:custGeom>
            <a:avLst/>
            <a:gdLst>
              <a:gd name="connsiteX0" fmla="*/ 0 w 5351929"/>
              <a:gd name="connsiteY0" fmla="*/ 0 h 6858000"/>
              <a:gd name="connsiteX1" fmla="*/ 5351929 w 5351929"/>
              <a:gd name="connsiteY1" fmla="*/ 0 h 6858000"/>
              <a:gd name="connsiteX2" fmla="*/ 5351929 w 5351929"/>
              <a:gd name="connsiteY2" fmla="*/ 6858000 h 6858000"/>
              <a:gd name="connsiteX3" fmla="*/ 0 w 5351929"/>
              <a:gd name="connsiteY3" fmla="*/ 6858000 h 6858000"/>
              <a:gd name="connsiteX4" fmla="*/ 0 w 5351929"/>
              <a:gd name="connsiteY4" fmla="*/ 0 h 6858000"/>
              <a:gd name="connsiteX0" fmla="*/ 0 w 5351929"/>
              <a:gd name="connsiteY0" fmla="*/ 0 h 6858000"/>
              <a:gd name="connsiteX1" fmla="*/ 5351929 w 5351929"/>
              <a:gd name="connsiteY1" fmla="*/ 0 h 6858000"/>
              <a:gd name="connsiteX2" fmla="*/ 2339788 w 5351929"/>
              <a:gd name="connsiteY2" fmla="*/ 6696635 h 6858000"/>
              <a:gd name="connsiteX3" fmla="*/ 0 w 5351929"/>
              <a:gd name="connsiteY3" fmla="*/ 6858000 h 6858000"/>
              <a:gd name="connsiteX4" fmla="*/ 0 w 5351929"/>
              <a:gd name="connsiteY4" fmla="*/ 0 h 6858000"/>
              <a:gd name="connsiteX0" fmla="*/ 0 w 5351929"/>
              <a:gd name="connsiteY0" fmla="*/ 0 h 6871447"/>
              <a:gd name="connsiteX1" fmla="*/ 5351929 w 5351929"/>
              <a:gd name="connsiteY1" fmla="*/ 0 h 6871447"/>
              <a:gd name="connsiteX2" fmla="*/ 3482788 w 5351929"/>
              <a:gd name="connsiteY2" fmla="*/ 6871447 h 6871447"/>
              <a:gd name="connsiteX3" fmla="*/ 0 w 5351929"/>
              <a:gd name="connsiteY3" fmla="*/ 6858000 h 6871447"/>
              <a:gd name="connsiteX4" fmla="*/ 0 w 5351929"/>
              <a:gd name="connsiteY4" fmla="*/ 0 h 6871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1929" h="6871447">
                <a:moveTo>
                  <a:pt x="0" y="0"/>
                </a:moveTo>
                <a:lnTo>
                  <a:pt x="5351929" y="0"/>
                </a:lnTo>
                <a:lnTo>
                  <a:pt x="3482788" y="687144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 userDrawn="1"/>
        </p:nvSpPr>
        <p:spPr>
          <a:xfrm>
            <a:off x="1358590" y="-516404"/>
            <a:ext cx="1003609" cy="1817649"/>
          </a:xfrm>
          <a:prstGeom prst="parallelogram">
            <a:avLst>
              <a:gd name="adj" fmla="val 48770"/>
            </a:avLst>
          </a:prstGeom>
          <a:solidFill>
            <a:srgbClr val="042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1704" y="5932436"/>
            <a:ext cx="2889503" cy="685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706" y="577493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4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9371" y="-2703133"/>
            <a:ext cx="6377913" cy="9561133"/>
          </a:xfrm>
          <a:prstGeom prst="rect">
            <a:avLst/>
          </a:prstGeom>
        </p:spPr>
      </p:pic>
      <p:sp>
        <p:nvSpPr>
          <p:cNvPr id="18" name="Rectangle 3"/>
          <p:cNvSpPr/>
          <p:nvPr userDrawn="1"/>
        </p:nvSpPr>
        <p:spPr>
          <a:xfrm>
            <a:off x="-12582" y="-14288"/>
            <a:ext cx="7853319" cy="6886577"/>
          </a:xfrm>
          <a:custGeom>
            <a:avLst/>
            <a:gdLst>
              <a:gd name="connsiteX0" fmla="*/ 0 w 5351929"/>
              <a:gd name="connsiteY0" fmla="*/ 0 h 6858000"/>
              <a:gd name="connsiteX1" fmla="*/ 5351929 w 5351929"/>
              <a:gd name="connsiteY1" fmla="*/ 0 h 6858000"/>
              <a:gd name="connsiteX2" fmla="*/ 5351929 w 5351929"/>
              <a:gd name="connsiteY2" fmla="*/ 6858000 h 6858000"/>
              <a:gd name="connsiteX3" fmla="*/ 0 w 5351929"/>
              <a:gd name="connsiteY3" fmla="*/ 6858000 h 6858000"/>
              <a:gd name="connsiteX4" fmla="*/ 0 w 5351929"/>
              <a:gd name="connsiteY4" fmla="*/ 0 h 6858000"/>
              <a:gd name="connsiteX0" fmla="*/ 0 w 5351929"/>
              <a:gd name="connsiteY0" fmla="*/ 0 h 6858000"/>
              <a:gd name="connsiteX1" fmla="*/ 5351929 w 5351929"/>
              <a:gd name="connsiteY1" fmla="*/ 0 h 6858000"/>
              <a:gd name="connsiteX2" fmla="*/ 2339788 w 5351929"/>
              <a:gd name="connsiteY2" fmla="*/ 6696635 h 6858000"/>
              <a:gd name="connsiteX3" fmla="*/ 0 w 5351929"/>
              <a:gd name="connsiteY3" fmla="*/ 6858000 h 6858000"/>
              <a:gd name="connsiteX4" fmla="*/ 0 w 5351929"/>
              <a:gd name="connsiteY4" fmla="*/ 0 h 6858000"/>
              <a:gd name="connsiteX0" fmla="*/ 0 w 5351929"/>
              <a:gd name="connsiteY0" fmla="*/ 0 h 6871447"/>
              <a:gd name="connsiteX1" fmla="*/ 5351929 w 5351929"/>
              <a:gd name="connsiteY1" fmla="*/ 0 h 6871447"/>
              <a:gd name="connsiteX2" fmla="*/ 3482788 w 5351929"/>
              <a:gd name="connsiteY2" fmla="*/ 6871447 h 6871447"/>
              <a:gd name="connsiteX3" fmla="*/ 0 w 5351929"/>
              <a:gd name="connsiteY3" fmla="*/ 6858000 h 6871447"/>
              <a:gd name="connsiteX4" fmla="*/ 0 w 5351929"/>
              <a:gd name="connsiteY4" fmla="*/ 0 h 6871447"/>
              <a:gd name="connsiteX0" fmla="*/ 0 w 5351929"/>
              <a:gd name="connsiteY0" fmla="*/ 0 h 6886575"/>
              <a:gd name="connsiteX1" fmla="*/ 5351929 w 5351929"/>
              <a:gd name="connsiteY1" fmla="*/ 0 h 6886575"/>
              <a:gd name="connsiteX2" fmla="*/ 3482788 w 5351929"/>
              <a:gd name="connsiteY2" fmla="*/ 6871447 h 6886575"/>
              <a:gd name="connsiteX3" fmla="*/ 0 w 5351929"/>
              <a:gd name="connsiteY3" fmla="*/ 6886575 h 6886575"/>
              <a:gd name="connsiteX4" fmla="*/ 0 w 5351929"/>
              <a:gd name="connsiteY4" fmla="*/ 0 h 6886575"/>
              <a:gd name="connsiteX0" fmla="*/ 0 w 5351929"/>
              <a:gd name="connsiteY0" fmla="*/ 0 h 6871447"/>
              <a:gd name="connsiteX1" fmla="*/ 5351929 w 5351929"/>
              <a:gd name="connsiteY1" fmla="*/ 0 h 6871447"/>
              <a:gd name="connsiteX2" fmla="*/ 3482788 w 5351929"/>
              <a:gd name="connsiteY2" fmla="*/ 6871447 h 6871447"/>
              <a:gd name="connsiteX3" fmla="*/ 0 w 5351929"/>
              <a:gd name="connsiteY3" fmla="*/ 6858000 h 6871447"/>
              <a:gd name="connsiteX4" fmla="*/ 0 w 5351929"/>
              <a:gd name="connsiteY4" fmla="*/ 0 h 6871447"/>
              <a:gd name="connsiteX0" fmla="*/ 1871662 w 7223591"/>
              <a:gd name="connsiteY0" fmla="*/ 0 h 6872288"/>
              <a:gd name="connsiteX1" fmla="*/ 7223591 w 7223591"/>
              <a:gd name="connsiteY1" fmla="*/ 0 h 6872288"/>
              <a:gd name="connsiteX2" fmla="*/ 5354450 w 7223591"/>
              <a:gd name="connsiteY2" fmla="*/ 6871447 h 6872288"/>
              <a:gd name="connsiteX3" fmla="*/ 0 w 7223591"/>
              <a:gd name="connsiteY3" fmla="*/ 6872288 h 6872288"/>
              <a:gd name="connsiteX4" fmla="*/ 1871662 w 7223591"/>
              <a:gd name="connsiteY4" fmla="*/ 0 h 6872288"/>
              <a:gd name="connsiteX0" fmla="*/ 0 w 8952379"/>
              <a:gd name="connsiteY0" fmla="*/ 0 h 6872288"/>
              <a:gd name="connsiteX1" fmla="*/ 8952379 w 8952379"/>
              <a:gd name="connsiteY1" fmla="*/ 0 h 6872288"/>
              <a:gd name="connsiteX2" fmla="*/ 7083238 w 8952379"/>
              <a:gd name="connsiteY2" fmla="*/ 6871447 h 6872288"/>
              <a:gd name="connsiteX3" fmla="*/ 1728788 w 8952379"/>
              <a:gd name="connsiteY3" fmla="*/ 6872288 h 6872288"/>
              <a:gd name="connsiteX4" fmla="*/ 0 w 8952379"/>
              <a:gd name="connsiteY4" fmla="*/ 0 h 6872288"/>
              <a:gd name="connsiteX0" fmla="*/ 0 w 8952379"/>
              <a:gd name="connsiteY0" fmla="*/ 0 h 6871447"/>
              <a:gd name="connsiteX1" fmla="*/ 8952379 w 8952379"/>
              <a:gd name="connsiteY1" fmla="*/ 0 h 6871447"/>
              <a:gd name="connsiteX2" fmla="*/ 7083238 w 8952379"/>
              <a:gd name="connsiteY2" fmla="*/ 6871447 h 6871447"/>
              <a:gd name="connsiteX3" fmla="*/ 28575 w 8952379"/>
              <a:gd name="connsiteY3" fmla="*/ 6843713 h 6871447"/>
              <a:gd name="connsiteX4" fmla="*/ 0 w 8952379"/>
              <a:gd name="connsiteY4" fmla="*/ 0 h 6871447"/>
              <a:gd name="connsiteX0" fmla="*/ 0 w 8952379"/>
              <a:gd name="connsiteY0" fmla="*/ 0 h 6872288"/>
              <a:gd name="connsiteX1" fmla="*/ 8952379 w 8952379"/>
              <a:gd name="connsiteY1" fmla="*/ 0 h 6872288"/>
              <a:gd name="connsiteX2" fmla="*/ 7083238 w 8952379"/>
              <a:gd name="connsiteY2" fmla="*/ 6871447 h 6872288"/>
              <a:gd name="connsiteX3" fmla="*/ 57150 w 8952379"/>
              <a:gd name="connsiteY3" fmla="*/ 6872288 h 6872288"/>
              <a:gd name="connsiteX4" fmla="*/ 0 w 8952379"/>
              <a:gd name="connsiteY4" fmla="*/ 0 h 6872288"/>
              <a:gd name="connsiteX0" fmla="*/ 1776936 w 8895229"/>
              <a:gd name="connsiteY0" fmla="*/ 14288 h 6872288"/>
              <a:gd name="connsiteX1" fmla="*/ 8895229 w 8895229"/>
              <a:gd name="connsiteY1" fmla="*/ 0 h 6872288"/>
              <a:gd name="connsiteX2" fmla="*/ 7026088 w 8895229"/>
              <a:gd name="connsiteY2" fmla="*/ 6871447 h 6872288"/>
              <a:gd name="connsiteX3" fmla="*/ 0 w 8895229"/>
              <a:gd name="connsiteY3" fmla="*/ 6872288 h 6872288"/>
              <a:gd name="connsiteX4" fmla="*/ 1776936 w 8895229"/>
              <a:gd name="connsiteY4" fmla="*/ 14288 h 6872288"/>
              <a:gd name="connsiteX0" fmla="*/ 1080268 w 8895229"/>
              <a:gd name="connsiteY0" fmla="*/ 14288 h 6872288"/>
              <a:gd name="connsiteX1" fmla="*/ 8895229 w 8895229"/>
              <a:gd name="connsiteY1" fmla="*/ 0 h 6872288"/>
              <a:gd name="connsiteX2" fmla="*/ 7026088 w 8895229"/>
              <a:gd name="connsiteY2" fmla="*/ 6871447 h 6872288"/>
              <a:gd name="connsiteX3" fmla="*/ 0 w 8895229"/>
              <a:gd name="connsiteY3" fmla="*/ 6872288 h 6872288"/>
              <a:gd name="connsiteX4" fmla="*/ 1080268 w 8895229"/>
              <a:gd name="connsiteY4" fmla="*/ 14288 h 6872288"/>
              <a:gd name="connsiteX0" fmla="*/ 0 w 7814961"/>
              <a:gd name="connsiteY0" fmla="*/ 14288 h 6872288"/>
              <a:gd name="connsiteX1" fmla="*/ 7814961 w 7814961"/>
              <a:gd name="connsiteY1" fmla="*/ 0 h 6872288"/>
              <a:gd name="connsiteX2" fmla="*/ 5945820 w 7814961"/>
              <a:gd name="connsiteY2" fmla="*/ 6871447 h 6872288"/>
              <a:gd name="connsiteX3" fmla="*/ 199327 w 7814961"/>
              <a:gd name="connsiteY3" fmla="*/ 6872288 h 6872288"/>
              <a:gd name="connsiteX4" fmla="*/ 0 w 7814961"/>
              <a:gd name="connsiteY4" fmla="*/ 14288 h 6872288"/>
              <a:gd name="connsiteX0" fmla="*/ 0 w 7814961"/>
              <a:gd name="connsiteY0" fmla="*/ 14288 h 6886576"/>
              <a:gd name="connsiteX1" fmla="*/ 7814961 w 7814961"/>
              <a:gd name="connsiteY1" fmla="*/ 0 h 6886576"/>
              <a:gd name="connsiteX2" fmla="*/ 5945820 w 7814961"/>
              <a:gd name="connsiteY2" fmla="*/ 6871447 h 6886576"/>
              <a:gd name="connsiteX3" fmla="*/ 278 w 7814961"/>
              <a:gd name="connsiteY3" fmla="*/ 6886576 h 6886576"/>
              <a:gd name="connsiteX4" fmla="*/ 0 w 7814961"/>
              <a:gd name="connsiteY4" fmla="*/ 14288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4961" h="6886576">
                <a:moveTo>
                  <a:pt x="0" y="14288"/>
                </a:moveTo>
                <a:lnTo>
                  <a:pt x="7814961" y="0"/>
                </a:lnTo>
                <a:lnTo>
                  <a:pt x="5945820" y="6871447"/>
                </a:lnTo>
                <a:lnTo>
                  <a:pt x="278" y="6886576"/>
                </a:lnTo>
                <a:cubicBezTo>
                  <a:pt x="185" y="4595813"/>
                  <a:pt x="93" y="2305051"/>
                  <a:pt x="0" y="142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/>
          <p:cNvSpPr/>
          <p:nvPr userDrawn="1"/>
        </p:nvSpPr>
        <p:spPr>
          <a:xfrm>
            <a:off x="5869371" y="-516404"/>
            <a:ext cx="1003609" cy="1817649"/>
          </a:xfrm>
          <a:prstGeom prst="parallelogram">
            <a:avLst>
              <a:gd name="adj" fmla="val 48770"/>
            </a:avLst>
          </a:prstGeom>
          <a:solidFill>
            <a:srgbClr val="042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1704" y="5932436"/>
            <a:ext cx="2889503" cy="685800"/>
          </a:xfrm>
          <a:prstGeom prst="rect">
            <a:avLst/>
          </a:prstGeom>
        </p:spPr>
      </p:pic>
      <p:sp>
        <p:nvSpPr>
          <p:cNvPr id="22" name="Parallelogram 28"/>
          <p:cNvSpPr/>
          <p:nvPr userDrawn="1"/>
        </p:nvSpPr>
        <p:spPr>
          <a:xfrm>
            <a:off x="965048" y="-65861"/>
            <a:ext cx="649381" cy="1817649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3" name="Parallelogram 28"/>
          <p:cNvSpPr/>
          <p:nvPr userDrawn="1"/>
        </p:nvSpPr>
        <p:spPr>
          <a:xfrm>
            <a:off x="5915857" y="-379658"/>
            <a:ext cx="342123" cy="957618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929BA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4" name="Parallelogram 28"/>
          <p:cNvSpPr/>
          <p:nvPr userDrawn="1"/>
        </p:nvSpPr>
        <p:spPr>
          <a:xfrm>
            <a:off x="3329067" y="6275336"/>
            <a:ext cx="342123" cy="957618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929BA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4203" y="577493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8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882" y="-118535"/>
            <a:ext cx="7918259" cy="11870267"/>
          </a:xfrm>
          <a:prstGeom prst="rect">
            <a:avLst/>
          </a:prstGeom>
        </p:spPr>
      </p:pic>
      <p:sp>
        <p:nvSpPr>
          <p:cNvPr id="8" name="Rectangle 3"/>
          <p:cNvSpPr/>
          <p:nvPr userDrawn="1"/>
        </p:nvSpPr>
        <p:spPr>
          <a:xfrm>
            <a:off x="-13713" y="-14288"/>
            <a:ext cx="9267449" cy="6886577"/>
          </a:xfrm>
          <a:custGeom>
            <a:avLst/>
            <a:gdLst>
              <a:gd name="connsiteX0" fmla="*/ 0 w 5351929"/>
              <a:gd name="connsiteY0" fmla="*/ 0 h 6858000"/>
              <a:gd name="connsiteX1" fmla="*/ 5351929 w 5351929"/>
              <a:gd name="connsiteY1" fmla="*/ 0 h 6858000"/>
              <a:gd name="connsiteX2" fmla="*/ 5351929 w 5351929"/>
              <a:gd name="connsiteY2" fmla="*/ 6858000 h 6858000"/>
              <a:gd name="connsiteX3" fmla="*/ 0 w 5351929"/>
              <a:gd name="connsiteY3" fmla="*/ 6858000 h 6858000"/>
              <a:gd name="connsiteX4" fmla="*/ 0 w 5351929"/>
              <a:gd name="connsiteY4" fmla="*/ 0 h 6858000"/>
              <a:gd name="connsiteX0" fmla="*/ 0 w 5351929"/>
              <a:gd name="connsiteY0" fmla="*/ 0 h 6858000"/>
              <a:gd name="connsiteX1" fmla="*/ 5351929 w 5351929"/>
              <a:gd name="connsiteY1" fmla="*/ 0 h 6858000"/>
              <a:gd name="connsiteX2" fmla="*/ 2339788 w 5351929"/>
              <a:gd name="connsiteY2" fmla="*/ 6696635 h 6858000"/>
              <a:gd name="connsiteX3" fmla="*/ 0 w 5351929"/>
              <a:gd name="connsiteY3" fmla="*/ 6858000 h 6858000"/>
              <a:gd name="connsiteX4" fmla="*/ 0 w 5351929"/>
              <a:gd name="connsiteY4" fmla="*/ 0 h 6858000"/>
              <a:gd name="connsiteX0" fmla="*/ 0 w 5351929"/>
              <a:gd name="connsiteY0" fmla="*/ 0 h 6871447"/>
              <a:gd name="connsiteX1" fmla="*/ 5351929 w 5351929"/>
              <a:gd name="connsiteY1" fmla="*/ 0 h 6871447"/>
              <a:gd name="connsiteX2" fmla="*/ 3482788 w 5351929"/>
              <a:gd name="connsiteY2" fmla="*/ 6871447 h 6871447"/>
              <a:gd name="connsiteX3" fmla="*/ 0 w 5351929"/>
              <a:gd name="connsiteY3" fmla="*/ 6858000 h 6871447"/>
              <a:gd name="connsiteX4" fmla="*/ 0 w 5351929"/>
              <a:gd name="connsiteY4" fmla="*/ 0 h 6871447"/>
              <a:gd name="connsiteX0" fmla="*/ 0 w 5351929"/>
              <a:gd name="connsiteY0" fmla="*/ 0 h 6886575"/>
              <a:gd name="connsiteX1" fmla="*/ 5351929 w 5351929"/>
              <a:gd name="connsiteY1" fmla="*/ 0 h 6886575"/>
              <a:gd name="connsiteX2" fmla="*/ 3482788 w 5351929"/>
              <a:gd name="connsiteY2" fmla="*/ 6871447 h 6886575"/>
              <a:gd name="connsiteX3" fmla="*/ 0 w 5351929"/>
              <a:gd name="connsiteY3" fmla="*/ 6886575 h 6886575"/>
              <a:gd name="connsiteX4" fmla="*/ 0 w 5351929"/>
              <a:gd name="connsiteY4" fmla="*/ 0 h 6886575"/>
              <a:gd name="connsiteX0" fmla="*/ 0 w 5351929"/>
              <a:gd name="connsiteY0" fmla="*/ 0 h 6871447"/>
              <a:gd name="connsiteX1" fmla="*/ 5351929 w 5351929"/>
              <a:gd name="connsiteY1" fmla="*/ 0 h 6871447"/>
              <a:gd name="connsiteX2" fmla="*/ 3482788 w 5351929"/>
              <a:gd name="connsiteY2" fmla="*/ 6871447 h 6871447"/>
              <a:gd name="connsiteX3" fmla="*/ 0 w 5351929"/>
              <a:gd name="connsiteY3" fmla="*/ 6858000 h 6871447"/>
              <a:gd name="connsiteX4" fmla="*/ 0 w 5351929"/>
              <a:gd name="connsiteY4" fmla="*/ 0 h 6871447"/>
              <a:gd name="connsiteX0" fmla="*/ 1871662 w 7223591"/>
              <a:gd name="connsiteY0" fmla="*/ 0 h 6872288"/>
              <a:gd name="connsiteX1" fmla="*/ 7223591 w 7223591"/>
              <a:gd name="connsiteY1" fmla="*/ 0 h 6872288"/>
              <a:gd name="connsiteX2" fmla="*/ 5354450 w 7223591"/>
              <a:gd name="connsiteY2" fmla="*/ 6871447 h 6872288"/>
              <a:gd name="connsiteX3" fmla="*/ 0 w 7223591"/>
              <a:gd name="connsiteY3" fmla="*/ 6872288 h 6872288"/>
              <a:gd name="connsiteX4" fmla="*/ 1871662 w 7223591"/>
              <a:gd name="connsiteY4" fmla="*/ 0 h 6872288"/>
              <a:gd name="connsiteX0" fmla="*/ 0 w 8952379"/>
              <a:gd name="connsiteY0" fmla="*/ 0 h 6872288"/>
              <a:gd name="connsiteX1" fmla="*/ 8952379 w 8952379"/>
              <a:gd name="connsiteY1" fmla="*/ 0 h 6872288"/>
              <a:gd name="connsiteX2" fmla="*/ 7083238 w 8952379"/>
              <a:gd name="connsiteY2" fmla="*/ 6871447 h 6872288"/>
              <a:gd name="connsiteX3" fmla="*/ 1728788 w 8952379"/>
              <a:gd name="connsiteY3" fmla="*/ 6872288 h 6872288"/>
              <a:gd name="connsiteX4" fmla="*/ 0 w 8952379"/>
              <a:gd name="connsiteY4" fmla="*/ 0 h 6872288"/>
              <a:gd name="connsiteX0" fmla="*/ 0 w 8952379"/>
              <a:gd name="connsiteY0" fmla="*/ 0 h 6871447"/>
              <a:gd name="connsiteX1" fmla="*/ 8952379 w 8952379"/>
              <a:gd name="connsiteY1" fmla="*/ 0 h 6871447"/>
              <a:gd name="connsiteX2" fmla="*/ 7083238 w 8952379"/>
              <a:gd name="connsiteY2" fmla="*/ 6871447 h 6871447"/>
              <a:gd name="connsiteX3" fmla="*/ 28575 w 8952379"/>
              <a:gd name="connsiteY3" fmla="*/ 6843713 h 6871447"/>
              <a:gd name="connsiteX4" fmla="*/ 0 w 8952379"/>
              <a:gd name="connsiteY4" fmla="*/ 0 h 6871447"/>
              <a:gd name="connsiteX0" fmla="*/ 0 w 8952379"/>
              <a:gd name="connsiteY0" fmla="*/ 0 h 6872288"/>
              <a:gd name="connsiteX1" fmla="*/ 8952379 w 8952379"/>
              <a:gd name="connsiteY1" fmla="*/ 0 h 6872288"/>
              <a:gd name="connsiteX2" fmla="*/ 7083238 w 8952379"/>
              <a:gd name="connsiteY2" fmla="*/ 6871447 h 6872288"/>
              <a:gd name="connsiteX3" fmla="*/ 57150 w 8952379"/>
              <a:gd name="connsiteY3" fmla="*/ 6872288 h 6872288"/>
              <a:gd name="connsiteX4" fmla="*/ 0 w 8952379"/>
              <a:gd name="connsiteY4" fmla="*/ 0 h 6872288"/>
              <a:gd name="connsiteX0" fmla="*/ 1776936 w 8895229"/>
              <a:gd name="connsiteY0" fmla="*/ 14288 h 6872288"/>
              <a:gd name="connsiteX1" fmla="*/ 8895229 w 8895229"/>
              <a:gd name="connsiteY1" fmla="*/ 0 h 6872288"/>
              <a:gd name="connsiteX2" fmla="*/ 7026088 w 8895229"/>
              <a:gd name="connsiteY2" fmla="*/ 6871447 h 6872288"/>
              <a:gd name="connsiteX3" fmla="*/ 0 w 8895229"/>
              <a:gd name="connsiteY3" fmla="*/ 6872288 h 6872288"/>
              <a:gd name="connsiteX4" fmla="*/ 1776936 w 8895229"/>
              <a:gd name="connsiteY4" fmla="*/ 14288 h 6872288"/>
              <a:gd name="connsiteX0" fmla="*/ 1080268 w 8895229"/>
              <a:gd name="connsiteY0" fmla="*/ 14288 h 6872288"/>
              <a:gd name="connsiteX1" fmla="*/ 8895229 w 8895229"/>
              <a:gd name="connsiteY1" fmla="*/ 0 h 6872288"/>
              <a:gd name="connsiteX2" fmla="*/ 7026088 w 8895229"/>
              <a:gd name="connsiteY2" fmla="*/ 6871447 h 6872288"/>
              <a:gd name="connsiteX3" fmla="*/ 0 w 8895229"/>
              <a:gd name="connsiteY3" fmla="*/ 6872288 h 6872288"/>
              <a:gd name="connsiteX4" fmla="*/ 1080268 w 8895229"/>
              <a:gd name="connsiteY4" fmla="*/ 14288 h 6872288"/>
              <a:gd name="connsiteX0" fmla="*/ 0 w 7814961"/>
              <a:gd name="connsiteY0" fmla="*/ 14288 h 6872288"/>
              <a:gd name="connsiteX1" fmla="*/ 7814961 w 7814961"/>
              <a:gd name="connsiteY1" fmla="*/ 0 h 6872288"/>
              <a:gd name="connsiteX2" fmla="*/ 5945820 w 7814961"/>
              <a:gd name="connsiteY2" fmla="*/ 6871447 h 6872288"/>
              <a:gd name="connsiteX3" fmla="*/ 199327 w 7814961"/>
              <a:gd name="connsiteY3" fmla="*/ 6872288 h 6872288"/>
              <a:gd name="connsiteX4" fmla="*/ 0 w 7814961"/>
              <a:gd name="connsiteY4" fmla="*/ 14288 h 6872288"/>
              <a:gd name="connsiteX0" fmla="*/ 0 w 7814961"/>
              <a:gd name="connsiteY0" fmla="*/ 14288 h 6886576"/>
              <a:gd name="connsiteX1" fmla="*/ 7814961 w 7814961"/>
              <a:gd name="connsiteY1" fmla="*/ 0 h 6886576"/>
              <a:gd name="connsiteX2" fmla="*/ 5945820 w 7814961"/>
              <a:gd name="connsiteY2" fmla="*/ 6871447 h 6886576"/>
              <a:gd name="connsiteX3" fmla="*/ 278 w 7814961"/>
              <a:gd name="connsiteY3" fmla="*/ 6886576 h 6886576"/>
              <a:gd name="connsiteX4" fmla="*/ 0 w 7814961"/>
              <a:gd name="connsiteY4" fmla="*/ 14288 h 6886576"/>
              <a:gd name="connsiteX0" fmla="*/ 0 w 9222185"/>
              <a:gd name="connsiteY0" fmla="*/ 14288 h 6886576"/>
              <a:gd name="connsiteX1" fmla="*/ 9222185 w 9222185"/>
              <a:gd name="connsiteY1" fmla="*/ 0 h 6886576"/>
              <a:gd name="connsiteX2" fmla="*/ 7353044 w 9222185"/>
              <a:gd name="connsiteY2" fmla="*/ 6871447 h 6886576"/>
              <a:gd name="connsiteX3" fmla="*/ 1407502 w 9222185"/>
              <a:gd name="connsiteY3" fmla="*/ 6886576 h 6886576"/>
              <a:gd name="connsiteX4" fmla="*/ 0 w 9222185"/>
              <a:gd name="connsiteY4" fmla="*/ 14288 h 6886576"/>
              <a:gd name="connsiteX0" fmla="*/ 0 w 9222185"/>
              <a:gd name="connsiteY0" fmla="*/ 14288 h 6871447"/>
              <a:gd name="connsiteX1" fmla="*/ 9222185 w 9222185"/>
              <a:gd name="connsiteY1" fmla="*/ 0 h 6871447"/>
              <a:gd name="connsiteX2" fmla="*/ 7353044 w 9222185"/>
              <a:gd name="connsiteY2" fmla="*/ 6871447 h 6871447"/>
              <a:gd name="connsiteX3" fmla="*/ 10860 w 9222185"/>
              <a:gd name="connsiteY3" fmla="*/ 6865311 h 6871447"/>
              <a:gd name="connsiteX4" fmla="*/ 0 w 9222185"/>
              <a:gd name="connsiteY4" fmla="*/ 14288 h 6871447"/>
              <a:gd name="connsiteX0" fmla="*/ 0 w 9222185"/>
              <a:gd name="connsiteY0" fmla="*/ 14288 h 6886576"/>
              <a:gd name="connsiteX1" fmla="*/ 9222185 w 9222185"/>
              <a:gd name="connsiteY1" fmla="*/ 0 h 6886576"/>
              <a:gd name="connsiteX2" fmla="*/ 7353044 w 9222185"/>
              <a:gd name="connsiteY2" fmla="*/ 6871447 h 6886576"/>
              <a:gd name="connsiteX3" fmla="*/ 280 w 9222185"/>
              <a:gd name="connsiteY3" fmla="*/ 6886576 h 6886576"/>
              <a:gd name="connsiteX4" fmla="*/ 0 w 9222185"/>
              <a:gd name="connsiteY4" fmla="*/ 14288 h 6886576"/>
              <a:gd name="connsiteX0" fmla="*/ 401786 w 9221906"/>
              <a:gd name="connsiteY0" fmla="*/ 322633 h 6886576"/>
              <a:gd name="connsiteX1" fmla="*/ 9221906 w 9221906"/>
              <a:gd name="connsiteY1" fmla="*/ 0 h 6886576"/>
              <a:gd name="connsiteX2" fmla="*/ 7352765 w 9221906"/>
              <a:gd name="connsiteY2" fmla="*/ 6871447 h 6886576"/>
              <a:gd name="connsiteX3" fmla="*/ 1 w 9221906"/>
              <a:gd name="connsiteY3" fmla="*/ 6886576 h 6886576"/>
              <a:gd name="connsiteX4" fmla="*/ 401786 w 9221906"/>
              <a:gd name="connsiteY4" fmla="*/ 322633 h 6886576"/>
              <a:gd name="connsiteX0" fmla="*/ 0 w 9222184"/>
              <a:gd name="connsiteY0" fmla="*/ 3656 h 6886576"/>
              <a:gd name="connsiteX1" fmla="*/ 9222184 w 9222184"/>
              <a:gd name="connsiteY1" fmla="*/ 0 h 6886576"/>
              <a:gd name="connsiteX2" fmla="*/ 7353043 w 9222184"/>
              <a:gd name="connsiteY2" fmla="*/ 6871447 h 6886576"/>
              <a:gd name="connsiteX3" fmla="*/ 279 w 9222184"/>
              <a:gd name="connsiteY3" fmla="*/ 6886576 h 6886576"/>
              <a:gd name="connsiteX4" fmla="*/ 0 w 9222184"/>
              <a:gd name="connsiteY4" fmla="*/ 365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184" h="6886576">
                <a:moveTo>
                  <a:pt x="0" y="3656"/>
                </a:moveTo>
                <a:lnTo>
                  <a:pt x="9222184" y="0"/>
                </a:lnTo>
                <a:lnTo>
                  <a:pt x="7353043" y="6871447"/>
                </a:lnTo>
                <a:lnTo>
                  <a:pt x="279" y="6886576"/>
                </a:lnTo>
                <a:cubicBezTo>
                  <a:pt x="186" y="4595813"/>
                  <a:pt x="93" y="2294419"/>
                  <a:pt x="0" y="36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 userDrawn="1"/>
        </p:nvSpPr>
        <p:spPr>
          <a:xfrm>
            <a:off x="5869371" y="-516404"/>
            <a:ext cx="1003609" cy="1817649"/>
          </a:xfrm>
          <a:prstGeom prst="parallelogram">
            <a:avLst>
              <a:gd name="adj" fmla="val 48770"/>
            </a:avLst>
          </a:prstGeom>
          <a:solidFill>
            <a:srgbClr val="042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1704" y="5932436"/>
            <a:ext cx="2889503" cy="685800"/>
          </a:xfrm>
          <a:prstGeom prst="rect">
            <a:avLst/>
          </a:prstGeom>
        </p:spPr>
      </p:pic>
      <p:sp>
        <p:nvSpPr>
          <p:cNvPr id="12" name="Parallelogram 28"/>
          <p:cNvSpPr/>
          <p:nvPr userDrawn="1"/>
        </p:nvSpPr>
        <p:spPr>
          <a:xfrm>
            <a:off x="965048" y="-65861"/>
            <a:ext cx="649381" cy="1817649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3" name="Parallelogram 28"/>
          <p:cNvSpPr/>
          <p:nvPr userDrawn="1"/>
        </p:nvSpPr>
        <p:spPr>
          <a:xfrm>
            <a:off x="5915857" y="-379658"/>
            <a:ext cx="342123" cy="957618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929BA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4" name="Parallelogram 28"/>
          <p:cNvSpPr/>
          <p:nvPr userDrawn="1"/>
        </p:nvSpPr>
        <p:spPr>
          <a:xfrm>
            <a:off x="3329067" y="6275336"/>
            <a:ext cx="342123" cy="957618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929BA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706" y="577493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5512" y="0"/>
            <a:ext cx="10284943" cy="6858000"/>
          </a:xfrm>
          <a:prstGeom prst="rect">
            <a:avLst/>
          </a:prstGeom>
        </p:spPr>
      </p:pic>
      <p:sp>
        <p:nvSpPr>
          <p:cNvPr id="8" name="Rectangle 3"/>
          <p:cNvSpPr/>
          <p:nvPr userDrawn="1"/>
        </p:nvSpPr>
        <p:spPr>
          <a:xfrm>
            <a:off x="-1879994" y="1"/>
            <a:ext cx="7223591" cy="6872288"/>
          </a:xfrm>
          <a:custGeom>
            <a:avLst/>
            <a:gdLst>
              <a:gd name="connsiteX0" fmla="*/ 0 w 5351929"/>
              <a:gd name="connsiteY0" fmla="*/ 0 h 6858000"/>
              <a:gd name="connsiteX1" fmla="*/ 5351929 w 5351929"/>
              <a:gd name="connsiteY1" fmla="*/ 0 h 6858000"/>
              <a:gd name="connsiteX2" fmla="*/ 5351929 w 5351929"/>
              <a:gd name="connsiteY2" fmla="*/ 6858000 h 6858000"/>
              <a:gd name="connsiteX3" fmla="*/ 0 w 5351929"/>
              <a:gd name="connsiteY3" fmla="*/ 6858000 h 6858000"/>
              <a:gd name="connsiteX4" fmla="*/ 0 w 5351929"/>
              <a:gd name="connsiteY4" fmla="*/ 0 h 6858000"/>
              <a:gd name="connsiteX0" fmla="*/ 0 w 5351929"/>
              <a:gd name="connsiteY0" fmla="*/ 0 h 6858000"/>
              <a:gd name="connsiteX1" fmla="*/ 5351929 w 5351929"/>
              <a:gd name="connsiteY1" fmla="*/ 0 h 6858000"/>
              <a:gd name="connsiteX2" fmla="*/ 2339788 w 5351929"/>
              <a:gd name="connsiteY2" fmla="*/ 6696635 h 6858000"/>
              <a:gd name="connsiteX3" fmla="*/ 0 w 5351929"/>
              <a:gd name="connsiteY3" fmla="*/ 6858000 h 6858000"/>
              <a:gd name="connsiteX4" fmla="*/ 0 w 5351929"/>
              <a:gd name="connsiteY4" fmla="*/ 0 h 6858000"/>
              <a:gd name="connsiteX0" fmla="*/ 0 w 5351929"/>
              <a:gd name="connsiteY0" fmla="*/ 0 h 6871447"/>
              <a:gd name="connsiteX1" fmla="*/ 5351929 w 5351929"/>
              <a:gd name="connsiteY1" fmla="*/ 0 h 6871447"/>
              <a:gd name="connsiteX2" fmla="*/ 3482788 w 5351929"/>
              <a:gd name="connsiteY2" fmla="*/ 6871447 h 6871447"/>
              <a:gd name="connsiteX3" fmla="*/ 0 w 5351929"/>
              <a:gd name="connsiteY3" fmla="*/ 6858000 h 6871447"/>
              <a:gd name="connsiteX4" fmla="*/ 0 w 5351929"/>
              <a:gd name="connsiteY4" fmla="*/ 0 h 6871447"/>
              <a:gd name="connsiteX0" fmla="*/ 0 w 5351929"/>
              <a:gd name="connsiteY0" fmla="*/ 0 h 6886575"/>
              <a:gd name="connsiteX1" fmla="*/ 5351929 w 5351929"/>
              <a:gd name="connsiteY1" fmla="*/ 0 h 6886575"/>
              <a:gd name="connsiteX2" fmla="*/ 3482788 w 5351929"/>
              <a:gd name="connsiteY2" fmla="*/ 6871447 h 6886575"/>
              <a:gd name="connsiteX3" fmla="*/ 0 w 5351929"/>
              <a:gd name="connsiteY3" fmla="*/ 6886575 h 6886575"/>
              <a:gd name="connsiteX4" fmla="*/ 0 w 5351929"/>
              <a:gd name="connsiteY4" fmla="*/ 0 h 6886575"/>
              <a:gd name="connsiteX0" fmla="*/ 0 w 5351929"/>
              <a:gd name="connsiteY0" fmla="*/ 0 h 6871447"/>
              <a:gd name="connsiteX1" fmla="*/ 5351929 w 5351929"/>
              <a:gd name="connsiteY1" fmla="*/ 0 h 6871447"/>
              <a:gd name="connsiteX2" fmla="*/ 3482788 w 5351929"/>
              <a:gd name="connsiteY2" fmla="*/ 6871447 h 6871447"/>
              <a:gd name="connsiteX3" fmla="*/ 0 w 5351929"/>
              <a:gd name="connsiteY3" fmla="*/ 6858000 h 6871447"/>
              <a:gd name="connsiteX4" fmla="*/ 0 w 5351929"/>
              <a:gd name="connsiteY4" fmla="*/ 0 h 6871447"/>
              <a:gd name="connsiteX0" fmla="*/ 1871662 w 7223591"/>
              <a:gd name="connsiteY0" fmla="*/ 0 h 6872288"/>
              <a:gd name="connsiteX1" fmla="*/ 7223591 w 7223591"/>
              <a:gd name="connsiteY1" fmla="*/ 0 h 6872288"/>
              <a:gd name="connsiteX2" fmla="*/ 5354450 w 7223591"/>
              <a:gd name="connsiteY2" fmla="*/ 6871447 h 6872288"/>
              <a:gd name="connsiteX3" fmla="*/ 0 w 7223591"/>
              <a:gd name="connsiteY3" fmla="*/ 6872288 h 6872288"/>
              <a:gd name="connsiteX4" fmla="*/ 1871662 w 7223591"/>
              <a:gd name="connsiteY4" fmla="*/ 0 h 687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3591" h="6872288">
                <a:moveTo>
                  <a:pt x="1871662" y="0"/>
                </a:moveTo>
                <a:lnTo>
                  <a:pt x="7223591" y="0"/>
                </a:lnTo>
                <a:lnTo>
                  <a:pt x="5354450" y="6871447"/>
                </a:lnTo>
                <a:lnTo>
                  <a:pt x="0" y="6872288"/>
                </a:lnTo>
                <a:lnTo>
                  <a:pt x="1871662" y="0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 userDrawn="1"/>
        </p:nvSpPr>
        <p:spPr>
          <a:xfrm>
            <a:off x="1358590" y="-516404"/>
            <a:ext cx="1003609" cy="1817649"/>
          </a:xfrm>
          <a:prstGeom prst="parallelogram">
            <a:avLst>
              <a:gd name="adj" fmla="val 48770"/>
            </a:avLst>
          </a:prstGeom>
          <a:solidFill>
            <a:srgbClr val="042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1704" y="5932436"/>
            <a:ext cx="2889503" cy="685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8491" y="577493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7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57" y="-636499"/>
            <a:ext cx="12194058" cy="8130998"/>
          </a:xfrm>
          <a:prstGeom prst="rect">
            <a:avLst/>
          </a:prstGeom>
        </p:spPr>
      </p:pic>
      <p:sp>
        <p:nvSpPr>
          <p:cNvPr id="8" name="Parallelogram 7"/>
          <p:cNvSpPr/>
          <p:nvPr userDrawn="1"/>
        </p:nvSpPr>
        <p:spPr>
          <a:xfrm>
            <a:off x="2362199" y="5556755"/>
            <a:ext cx="1003609" cy="1817649"/>
          </a:xfrm>
          <a:prstGeom prst="parallelogram">
            <a:avLst>
              <a:gd name="adj" fmla="val 48770"/>
            </a:avLst>
          </a:prstGeom>
          <a:solidFill>
            <a:srgbClr val="042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9" name="Parallelogram 8"/>
          <p:cNvSpPr/>
          <p:nvPr userDrawn="1"/>
        </p:nvSpPr>
        <p:spPr>
          <a:xfrm>
            <a:off x="8826191" y="-516404"/>
            <a:ext cx="1003609" cy="1817649"/>
          </a:xfrm>
          <a:prstGeom prst="parallelogram">
            <a:avLst>
              <a:gd name="adj" fmla="val 48770"/>
            </a:avLst>
          </a:prstGeom>
          <a:solidFill>
            <a:srgbClr val="042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0" name="Title 17"/>
          <p:cNvSpPr txBox="1">
            <a:spLocks/>
          </p:cNvSpPr>
          <p:nvPr userDrawn="1"/>
        </p:nvSpPr>
        <p:spPr>
          <a:xfrm>
            <a:off x="1234441" y="3105835"/>
            <a:ext cx="9723120" cy="646331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1" kern="1200" cap="all" baseline="0">
                <a:solidFill>
                  <a:srgbClr val="0067B0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endParaRPr lang="en-US" sz="4000" b="0" dirty="0">
              <a:solidFill>
                <a:srgbClr val="E02136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52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8491" y="5774930"/>
            <a:ext cx="1828800" cy="1828800"/>
          </a:xfrm>
          <a:prstGeom prst="rect">
            <a:avLst/>
          </a:prstGeom>
        </p:spPr>
      </p:pic>
      <p:sp>
        <p:nvSpPr>
          <p:cNvPr id="9" name="Rectangle 7"/>
          <p:cNvSpPr/>
          <p:nvPr userDrawn="1"/>
        </p:nvSpPr>
        <p:spPr>
          <a:xfrm>
            <a:off x="-144378" y="473886"/>
            <a:ext cx="7912660" cy="495647"/>
          </a:xfrm>
          <a:custGeom>
            <a:avLst/>
            <a:gdLst>
              <a:gd name="connsiteX0" fmla="*/ 0 w 7772617"/>
              <a:gd name="connsiteY0" fmla="*/ 0 h 495647"/>
              <a:gd name="connsiteX1" fmla="*/ 7772617 w 7772617"/>
              <a:gd name="connsiteY1" fmla="*/ 0 h 495647"/>
              <a:gd name="connsiteX2" fmla="*/ 7772617 w 7772617"/>
              <a:gd name="connsiteY2" fmla="*/ 495647 h 495647"/>
              <a:gd name="connsiteX3" fmla="*/ 0 w 7772617"/>
              <a:gd name="connsiteY3" fmla="*/ 495647 h 495647"/>
              <a:gd name="connsiteX4" fmla="*/ 0 w 7772617"/>
              <a:gd name="connsiteY4" fmla="*/ 0 h 495647"/>
              <a:gd name="connsiteX0" fmla="*/ 0 w 7912660"/>
              <a:gd name="connsiteY0" fmla="*/ 0 h 495647"/>
              <a:gd name="connsiteX1" fmla="*/ 7912660 w 7912660"/>
              <a:gd name="connsiteY1" fmla="*/ 0 h 495647"/>
              <a:gd name="connsiteX2" fmla="*/ 7772617 w 7912660"/>
              <a:gd name="connsiteY2" fmla="*/ 495647 h 495647"/>
              <a:gd name="connsiteX3" fmla="*/ 0 w 7912660"/>
              <a:gd name="connsiteY3" fmla="*/ 495647 h 495647"/>
              <a:gd name="connsiteX4" fmla="*/ 0 w 7912660"/>
              <a:gd name="connsiteY4" fmla="*/ 0 h 49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2660" h="495647">
                <a:moveTo>
                  <a:pt x="0" y="0"/>
                </a:moveTo>
                <a:lnTo>
                  <a:pt x="7912660" y="0"/>
                </a:lnTo>
                <a:lnTo>
                  <a:pt x="7772617" y="495647"/>
                </a:lnTo>
                <a:lnTo>
                  <a:pt x="0" y="495647"/>
                </a:lnTo>
                <a:lnTo>
                  <a:pt x="0" y="0"/>
                </a:lnTo>
                <a:close/>
              </a:path>
            </a:pathLst>
          </a:custGeom>
          <a:solidFill>
            <a:srgbClr val="0F4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28"/>
          <p:cNvSpPr/>
          <p:nvPr userDrawn="1"/>
        </p:nvSpPr>
        <p:spPr>
          <a:xfrm>
            <a:off x="581993" y="-569855"/>
            <a:ext cx="649381" cy="1817649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E77E19-95B3-4A76-B90D-67A4BC7572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0710" y="5774930"/>
            <a:ext cx="2993136" cy="78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3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/>
          <p:nvPr userDrawn="1"/>
        </p:nvSpPr>
        <p:spPr>
          <a:xfrm>
            <a:off x="-144378" y="473886"/>
            <a:ext cx="7912660" cy="495647"/>
          </a:xfrm>
          <a:custGeom>
            <a:avLst/>
            <a:gdLst>
              <a:gd name="connsiteX0" fmla="*/ 0 w 7772617"/>
              <a:gd name="connsiteY0" fmla="*/ 0 h 495647"/>
              <a:gd name="connsiteX1" fmla="*/ 7772617 w 7772617"/>
              <a:gd name="connsiteY1" fmla="*/ 0 h 495647"/>
              <a:gd name="connsiteX2" fmla="*/ 7772617 w 7772617"/>
              <a:gd name="connsiteY2" fmla="*/ 495647 h 495647"/>
              <a:gd name="connsiteX3" fmla="*/ 0 w 7772617"/>
              <a:gd name="connsiteY3" fmla="*/ 495647 h 495647"/>
              <a:gd name="connsiteX4" fmla="*/ 0 w 7772617"/>
              <a:gd name="connsiteY4" fmla="*/ 0 h 495647"/>
              <a:gd name="connsiteX0" fmla="*/ 0 w 7912660"/>
              <a:gd name="connsiteY0" fmla="*/ 0 h 495647"/>
              <a:gd name="connsiteX1" fmla="*/ 7912660 w 7912660"/>
              <a:gd name="connsiteY1" fmla="*/ 0 h 495647"/>
              <a:gd name="connsiteX2" fmla="*/ 7772617 w 7912660"/>
              <a:gd name="connsiteY2" fmla="*/ 495647 h 495647"/>
              <a:gd name="connsiteX3" fmla="*/ 0 w 7912660"/>
              <a:gd name="connsiteY3" fmla="*/ 495647 h 495647"/>
              <a:gd name="connsiteX4" fmla="*/ 0 w 7912660"/>
              <a:gd name="connsiteY4" fmla="*/ 0 h 49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2660" h="495647">
                <a:moveTo>
                  <a:pt x="0" y="0"/>
                </a:moveTo>
                <a:lnTo>
                  <a:pt x="7912660" y="0"/>
                </a:lnTo>
                <a:lnTo>
                  <a:pt x="7772617" y="495647"/>
                </a:lnTo>
                <a:lnTo>
                  <a:pt x="0" y="495647"/>
                </a:lnTo>
                <a:lnTo>
                  <a:pt x="0" y="0"/>
                </a:lnTo>
                <a:close/>
              </a:path>
            </a:pathLst>
          </a:custGeom>
          <a:solidFill>
            <a:srgbClr val="0F4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28"/>
          <p:cNvSpPr/>
          <p:nvPr userDrawn="1"/>
        </p:nvSpPr>
        <p:spPr>
          <a:xfrm>
            <a:off x="581993" y="-569855"/>
            <a:ext cx="649381" cy="1817649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165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2494" y="-1418519"/>
            <a:ext cx="12825482" cy="855203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6330" y="6474671"/>
            <a:ext cx="31598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latin typeface="Gotham Book" charset="0"/>
                <a:ea typeface="Gotham Book" charset="0"/>
                <a:cs typeface="Gotham Book" charset="0"/>
              </a:rPr>
              <a:t>Icons designed by </a:t>
            </a:r>
            <a:r>
              <a:rPr lang="en-US" sz="1000" dirty="0" err="1">
                <a:solidFill>
                  <a:srgbClr val="FFFFFF"/>
                </a:solidFill>
                <a:latin typeface="Gotham Book" charset="0"/>
                <a:ea typeface="Gotham Book" charset="0"/>
                <a:cs typeface="Gotham Book" charset="0"/>
              </a:rPr>
              <a:t>Madebyoliver</a:t>
            </a:r>
            <a:r>
              <a:rPr lang="en-US" sz="1000" dirty="0">
                <a:solidFill>
                  <a:srgbClr val="FFFFFF"/>
                </a:solidFill>
                <a:latin typeface="Gotham Book" charset="0"/>
                <a:ea typeface="Gotham Book" charset="0"/>
                <a:cs typeface="Gotham Book" charset="0"/>
              </a:rPr>
              <a:t> from </a:t>
            </a:r>
            <a:r>
              <a:rPr lang="en-US" sz="1000" dirty="0" err="1">
                <a:solidFill>
                  <a:srgbClr val="FFFFFF"/>
                </a:solidFill>
                <a:latin typeface="Gotham Book" charset="0"/>
                <a:ea typeface="Gotham Book" charset="0"/>
                <a:cs typeface="Gotham Book" charset="0"/>
              </a:rPr>
              <a:t>Flaticon</a:t>
            </a:r>
            <a:r>
              <a:rPr lang="en-US" sz="1000" dirty="0">
                <a:solidFill>
                  <a:srgbClr val="FFFFFF"/>
                </a:solidFill>
                <a:latin typeface="Gotham Book" charset="0"/>
                <a:ea typeface="Gotham Book" charset="0"/>
                <a:cs typeface="Gotham Book" charset="0"/>
              </a:rPr>
              <a:t>.</a:t>
            </a:r>
          </a:p>
        </p:txBody>
      </p:sp>
      <p:sp>
        <p:nvSpPr>
          <p:cNvPr id="9" name="Parallelogram 28"/>
          <p:cNvSpPr/>
          <p:nvPr userDrawn="1"/>
        </p:nvSpPr>
        <p:spPr>
          <a:xfrm>
            <a:off x="5514975" y="-354"/>
            <a:ext cx="530985" cy="1486254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0" name="Parallelogram 28"/>
          <p:cNvSpPr/>
          <p:nvPr userDrawn="1"/>
        </p:nvSpPr>
        <p:spPr>
          <a:xfrm>
            <a:off x="4953002" y="537810"/>
            <a:ext cx="530985" cy="1486254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1" name="Parallelogram 28"/>
          <p:cNvSpPr/>
          <p:nvPr userDrawn="1"/>
        </p:nvSpPr>
        <p:spPr>
          <a:xfrm>
            <a:off x="2233614" y="3385123"/>
            <a:ext cx="530985" cy="1486254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2" name="Parallelogram 28"/>
          <p:cNvSpPr/>
          <p:nvPr userDrawn="1"/>
        </p:nvSpPr>
        <p:spPr>
          <a:xfrm>
            <a:off x="7743827" y="5111527"/>
            <a:ext cx="530985" cy="1486254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3" name="Parallelogram 28"/>
          <p:cNvSpPr/>
          <p:nvPr userDrawn="1"/>
        </p:nvSpPr>
        <p:spPr>
          <a:xfrm>
            <a:off x="8886827" y="4871377"/>
            <a:ext cx="530985" cy="1486254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201" y="2505047"/>
            <a:ext cx="5692626" cy="19224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3508" y="1127222"/>
            <a:ext cx="160934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3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zprompt.net/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rc.ku.edu/hpc/storage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c.ku.edu/hpc/storage/#transfer" TargetMode="External"/><Relationship Id="rId2" Type="http://schemas.openxmlformats.org/officeDocument/2006/relationships/hyperlink" Target="https://app.globus.org/groups/de2480c8-3c7c-11e5-8915-22000aeb2621/join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rc.ku.edu/hpc/software" TargetMode="External"/><Relationship Id="rId2" Type="http://schemas.openxmlformats.org/officeDocument/2006/relationships/hyperlink" Target="https://crc.ku.edu/hpc/software/request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rc.ku.edu/hpc/how-to#priority" TargetMode="External"/><Relationship Id="rId2" Type="http://schemas.openxmlformats.org/officeDocument/2006/relationships/hyperlink" Target="https://slurm.schedmd.com/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crc.ku.edu/hpc/how-to#commands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rc.ku.edu/hpc/meetings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crc.ku.edu/hpc/how-to#submit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crc.ku.edu/hpc/how-to#single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lurm.schedmd.com/sbatch.html" TargetMode="External"/><Relationship Id="rId2" Type="http://schemas.openxmlformats.org/officeDocument/2006/relationships/hyperlink" Target="https://crc.ku.edu/hpc/slurm/how-to#options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c.ku.edu/hpc/how-to#option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rafana.crc.ku.edu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c.ku.edu/hpc/account" TargetMode="External"/><Relationship Id="rId2" Type="http://schemas.openxmlformats.org/officeDocument/2006/relationships/hyperlink" Target="https://crc.ku.edu/hpc/access/account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rc.ku.edu/hpc/how-to/connectin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r.pro/linux/tutorial/basic-linux-commands-for-beginners" TargetMode="External"/><Relationship Id="rId2" Type="http://schemas.openxmlformats.org/officeDocument/2006/relationships/hyperlink" Target="https://www.guru99.com/must-know-linux-commands.html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r.pro/linux/tutorial/basic-linux-commands-for-beginners" TargetMode="External"/><Relationship Id="rId2" Type="http://schemas.openxmlformats.org/officeDocument/2006/relationships/hyperlink" Target="https://www.guru99.com/must-know-linux-commands.html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6429" y="623984"/>
            <a:ext cx="6624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Arial" charset="0"/>
                <a:ea typeface="Gotham Medium" charset="0"/>
                <a:cs typeface="Gotham Medium" charset="0"/>
              </a:rPr>
              <a:t>Center for Research Computing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8472" y="1940131"/>
            <a:ext cx="10031508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500"/>
              </a:lnSpc>
            </a:pPr>
            <a:r>
              <a:rPr lang="en-US" sz="6800" i="1" dirty="0">
                <a:solidFill>
                  <a:srgbClr val="FFFFFF"/>
                </a:solidFill>
                <a:latin typeface="Times Roman" charset="0"/>
                <a:ea typeface="Chronicle Display Light" charset="0"/>
                <a:cs typeface="Chronicle Display Light" charset="0"/>
              </a:rPr>
              <a:t>New User</a:t>
            </a:r>
          </a:p>
          <a:p>
            <a:pPr>
              <a:lnSpc>
                <a:spcPts val="7500"/>
              </a:lnSpc>
            </a:pPr>
            <a:r>
              <a:rPr lang="en-US" sz="6800" i="1" dirty="0">
                <a:solidFill>
                  <a:srgbClr val="FFFFFF"/>
                </a:solidFill>
                <a:latin typeface="Times Roman" charset="0"/>
                <a:ea typeface="Chronicle Display Light" charset="0"/>
                <a:cs typeface="Chronicle Display Light" charset="0"/>
              </a:rPr>
              <a:t>Training</a:t>
            </a:r>
            <a:br>
              <a:rPr lang="en-US" sz="6800" i="1" dirty="0">
                <a:solidFill>
                  <a:srgbClr val="FFFFFF"/>
                </a:solidFill>
                <a:latin typeface="Times Roman" charset="0"/>
                <a:ea typeface="Chronicle Display Light" charset="0"/>
                <a:cs typeface="Chronicle Display Light" charset="0"/>
              </a:rPr>
            </a:br>
            <a:endParaRPr lang="en-US" sz="6800" i="1" dirty="0">
              <a:solidFill>
                <a:srgbClr val="FFFFFF"/>
              </a:solidFill>
              <a:latin typeface="Times Roman" charset="0"/>
              <a:ea typeface="Chronicle Display Light" charset="0"/>
              <a:cs typeface="Chronicle Displa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39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B34EE-9E4B-4082-88F8-324E323D8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Piping and Redirection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F5ECD-B26A-4E3B-8902-D2FF83528BD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Use pipe to send the output of one process to the input of another process</a:t>
            </a:r>
          </a:p>
          <a:p>
            <a:pPr lvl="1"/>
            <a:r>
              <a:rPr lang="en-US" dirty="0" err="1"/>
              <a:t>ps</a:t>
            </a:r>
            <a:r>
              <a:rPr lang="en-US" dirty="0"/>
              <a:t> -aux | grep r557e636</a:t>
            </a:r>
          </a:p>
          <a:p>
            <a:pPr lvl="1"/>
            <a:r>
              <a:rPr lang="en-US" dirty="0" err="1"/>
              <a:t>ps</a:t>
            </a:r>
            <a:r>
              <a:rPr lang="en-US" dirty="0"/>
              <a:t> -aux | </a:t>
            </a:r>
            <a:r>
              <a:rPr lang="en-US" dirty="0" err="1"/>
              <a:t>wc</a:t>
            </a:r>
            <a:r>
              <a:rPr lang="en-US" dirty="0"/>
              <a:t> -l</a:t>
            </a:r>
          </a:p>
          <a:p>
            <a:r>
              <a:rPr lang="en-US" dirty="0"/>
              <a:t>Redirect the output of a process to a file or stream</a:t>
            </a:r>
          </a:p>
          <a:p>
            <a:pPr lvl="1"/>
            <a:r>
              <a:rPr lang="en-US" dirty="0" err="1"/>
              <a:t>ps</a:t>
            </a:r>
            <a:r>
              <a:rPr lang="en-US" dirty="0"/>
              <a:t> -aux &gt; runningProcesses.txt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85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DB0C6-1196-4BDD-872D-6875584C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Editing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5A2C1-8F3B-4040-9CDD-834C3432D7F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Multiple text editors available</a:t>
            </a:r>
          </a:p>
          <a:p>
            <a:pPr lvl="1"/>
            <a:r>
              <a:rPr lang="en-US" dirty="0" err="1"/>
              <a:t>nano</a:t>
            </a:r>
            <a:r>
              <a:rPr lang="en-US" dirty="0"/>
              <a:t>, vim, emacs</a:t>
            </a:r>
          </a:p>
          <a:p>
            <a:r>
              <a:rPr lang="en-US" dirty="0"/>
              <a:t>Recommend </a:t>
            </a:r>
            <a:r>
              <a:rPr lang="en-US" b="1" dirty="0" err="1"/>
              <a:t>nano</a:t>
            </a:r>
            <a:r>
              <a:rPr lang="en-US" dirty="0"/>
              <a:t> as it is easy to use</a:t>
            </a:r>
          </a:p>
          <a:p>
            <a:r>
              <a:rPr lang="en-US" dirty="0"/>
              <a:t>Any command prefixed with a caret symbol (^) means to use the Ctrl key (CMD for Mac)</a:t>
            </a:r>
          </a:p>
          <a:p>
            <a:pPr lvl="1"/>
            <a:r>
              <a:rPr lang="en-US" b="1" dirty="0"/>
              <a:t>^G</a:t>
            </a:r>
            <a:r>
              <a:rPr lang="en-US" dirty="0"/>
              <a:t> means to press the </a:t>
            </a:r>
            <a:r>
              <a:rPr lang="en-US" b="1" dirty="0" err="1"/>
              <a:t>Ctrl+G</a:t>
            </a:r>
            <a:r>
              <a:rPr lang="en-US" dirty="0"/>
              <a:t> keys at the same time</a:t>
            </a:r>
          </a:p>
          <a:p>
            <a:r>
              <a:rPr lang="en-US" dirty="0"/>
              <a:t>Any command prefixed with the letter M means to press the Alt key</a:t>
            </a:r>
          </a:p>
          <a:p>
            <a:pPr lvl="1"/>
            <a:r>
              <a:rPr lang="en-US" b="1" dirty="0"/>
              <a:t>M-R</a:t>
            </a:r>
            <a:r>
              <a:rPr lang="en-US" dirty="0"/>
              <a:t> means to press the </a:t>
            </a:r>
            <a:r>
              <a:rPr lang="en-US" b="1" dirty="0" err="1"/>
              <a:t>Alt+R</a:t>
            </a:r>
            <a:r>
              <a:rPr lang="en-US" dirty="0"/>
              <a:t> keys together</a:t>
            </a:r>
          </a:p>
          <a:p>
            <a:r>
              <a:rPr lang="en-US" dirty="0"/>
              <a:t>Be cautious of files created in Windows and copied over</a:t>
            </a:r>
          </a:p>
          <a:p>
            <a:pPr lvl="1"/>
            <a:r>
              <a:rPr lang="en-US" dirty="0"/>
              <a:t>dos2unix &lt;file&gt;</a:t>
            </a:r>
          </a:p>
        </p:txBody>
      </p:sp>
    </p:spTree>
    <p:extLst>
      <p:ext uri="{BB962C8B-B14F-4D97-AF65-F5344CB8AC3E}">
        <p14:creationId xmlns:p14="http://schemas.microsoft.com/office/powerpoint/2010/main" val="4165453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6579A-F870-4A24-992D-A4B666E9A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/ Aliases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53B3A-12EB-4B8C-8079-1C006895BE6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Variables are used to save settings or paths</a:t>
            </a:r>
          </a:p>
          <a:p>
            <a:pPr lvl="1"/>
            <a:r>
              <a:rPr lang="en-US" dirty="0"/>
              <a:t>export STUFF=/path/to/some/stuff</a:t>
            </a:r>
          </a:p>
          <a:p>
            <a:pPr lvl="1"/>
            <a:r>
              <a:rPr lang="en-US" dirty="0"/>
              <a:t>cd $STUFF</a:t>
            </a:r>
          </a:p>
          <a:p>
            <a:r>
              <a:rPr lang="en-US" dirty="0"/>
              <a:t>To reference a variable, use ($) in front of the variable name</a:t>
            </a:r>
          </a:p>
          <a:p>
            <a:r>
              <a:rPr lang="en-US" dirty="0"/>
              <a:t>Aliases are used to give another name to a command or multiple commands</a:t>
            </a:r>
          </a:p>
          <a:p>
            <a:pPr lvl="1"/>
            <a:r>
              <a:rPr lang="en-US" dirty="0"/>
              <a:t>alias </a:t>
            </a:r>
            <a:r>
              <a:rPr lang="en-US" dirty="0" err="1"/>
              <a:t>ll</a:t>
            </a:r>
            <a:r>
              <a:rPr lang="en-US" dirty="0"/>
              <a:t>=‘ls -al’</a:t>
            </a:r>
          </a:p>
          <a:p>
            <a:pPr lvl="1"/>
            <a:r>
              <a:rPr lang="en-US" dirty="0"/>
              <a:t>alias </a:t>
            </a:r>
            <a:r>
              <a:rPr lang="en-US" dirty="0" err="1"/>
              <a:t>showme</a:t>
            </a:r>
            <a:r>
              <a:rPr lang="en-US" dirty="0"/>
              <a:t>=‘</a:t>
            </a:r>
            <a:r>
              <a:rPr lang="en-US" dirty="0" err="1"/>
              <a:t>squeue</a:t>
            </a:r>
            <a:r>
              <a:rPr lang="en-US" dirty="0"/>
              <a:t> -u KUID’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055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BF5A9-24B8-4A9E-910C-E82BDC643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Bashrc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E039F-3DFC-4428-9120-84CF6B16706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~/.</a:t>
            </a:r>
            <a:r>
              <a:rPr lang="en-US" dirty="0" err="1"/>
              <a:t>bashrc</a:t>
            </a:r>
            <a:r>
              <a:rPr lang="en-US" dirty="0"/>
              <a:t> file can be used to place variable and alias commands</a:t>
            </a:r>
          </a:p>
          <a:p>
            <a:r>
              <a:rPr lang="en-US" dirty="0"/>
              <a:t>Ran every time when you log in, including on compute nodes</a:t>
            </a:r>
          </a:p>
          <a:p>
            <a:r>
              <a:rPr lang="en-US" dirty="0"/>
              <a:t>Used to change prompt</a:t>
            </a:r>
          </a:p>
          <a:p>
            <a:pPr lvl="1"/>
            <a:r>
              <a:rPr lang="en-US" dirty="0">
                <a:hlinkClick r:id="rId2"/>
              </a:rPr>
              <a:t>http://ezprompt.net/</a:t>
            </a:r>
            <a:endParaRPr lang="en-US" dirty="0"/>
          </a:p>
          <a:p>
            <a:r>
              <a:rPr lang="en-US" dirty="0"/>
              <a:t>Can interfere with other programs</a:t>
            </a:r>
          </a:p>
        </p:txBody>
      </p:sp>
    </p:spTree>
    <p:extLst>
      <p:ext uri="{BB962C8B-B14F-4D97-AF65-F5344CB8AC3E}">
        <p14:creationId xmlns:p14="http://schemas.microsoft.com/office/powerpoint/2010/main" val="3165775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7BD23-F164-4B76-AD83-982C8C36E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Directories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59D1A-2207-43D1-A332-147A9461996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NO STORAGE IS BACKED UP</a:t>
            </a:r>
          </a:p>
          <a:p>
            <a:r>
              <a:rPr lang="en-US" b="1" dirty="0"/>
              <a:t>$HOME </a:t>
            </a:r>
            <a:r>
              <a:rPr lang="en-US" dirty="0"/>
              <a:t>- Home directory (100GB and 100,000 file limit)</a:t>
            </a:r>
          </a:p>
          <a:p>
            <a:pPr lvl="1"/>
            <a:r>
              <a:rPr lang="en-US" dirty="0"/>
              <a:t>Another alias is (~) and also just using “cd” without any argument</a:t>
            </a:r>
          </a:p>
          <a:p>
            <a:r>
              <a:rPr lang="en-US" b="1" dirty="0"/>
              <a:t>$WORK </a:t>
            </a:r>
            <a:r>
              <a:rPr lang="en-US" dirty="0"/>
              <a:t>- Work directory. Not touched by us. Size based off owner group allocation</a:t>
            </a:r>
          </a:p>
          <a:p>
            <a:r>
              <a:rPr lang="en-US" b="1" dirty="0"/>
              <a:t>$SCRATCH </a:t>
            </a:r>
            <a:r>
              <a:rPr lang="en-US" dirty="0"/>
              <a:t>- Temporary space. ~75TB. No limit. Files 60 days old will be removed with advance notice</a:t>
            </a:r>
          </a:p>
          <a:p>
            <a:r>
              <a:rPr lang="en-US" b="1" dirty="0"/>
              <a:t>$TEMP </a:t>
            </a:r>
            <a:r>
              <a:rPr lang="en-US" dirty="0"/>
              <a:t>- 164TB. No limits. Files 30 days old deleted everyday with no notice</a:t>
            </a:r>
            <a:endParaRPr lang="en-US" b="1" dirty="0"/>
          </a:p>
          <a:p>
            <a:r>
              <a:rPr lang="en-US" i="1" dirty="0" err="1"/>
              <a:t>crctool</a:t>
            </a:r>
            <a:r>
              <a:rPr lang="en-US" dirty="0"/>
              <a:t> - Shows usage of storage and amount of resources available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D6506E-A497-48FD-995D-1279E8EE42C0}"/>
              </a:ext>
            </a:extLst>
          </p:cNvPr>
          <p:cNvSpPr txBox="1"/>
          <p:nvPr/>
        </p:nvSpPr>
        <p:spPr>
          <a:xfrm>
            <a:off x="838200" y="5749925"/>
            <a:ext cx="41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https://crc.ku.edu/hpc/storage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261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7C20D-C874-40BE-854A-B819CD598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745FC-C3C7-4748-88FB-30B11E51A80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All of the commands we’ve covered so far and even more can be combined to make little programs called scripts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dirty="0"/>
              <a:t>You need to use an interpreter to interpret these commands, we use BASH.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None/>
            </a:pPr>
            <a:endParaRPr lang="en-US" sz="1050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spcBef>
                <a:spcPts val="0"/>
              </a:spcBef>
              <a:spcAft>
                <a:spcPts val="100"/>
              </a:spcAft>
              <a:buNone/>
            </a:pPr>
            <a:r>
              <a:rPr lang="en-US" sz="1600" dirty="0">
                <a:latin typeface="Courier New"/>
                <a:ea typeface="Courier New"/>
                <a:cs typeface="Courier New"/>
                <a:sym typeface="Courier New"/>
              </a:rPr>
              <a:t>#!/bin/bash</a:t>
            </a:r>
          </a:p>
          <a:p>
            <a:pPr lvl="0">
              <a:spcBef>
                <a:spcPts val="0"/>
              </a:spcBef>
              <a:spcAft>
                <a:spcPts val="100"/>
              </a:spcAft>
              <a:buNone/>
            </a:pPr>
            <a:r>
              <a:rPr lang="en-US" sz="1600" dirty="0">
                <a:latin typeface="Courier New"/>
                <a:ea typeface="Courier New"/>
                <a:cs typeface="Courier New"/>
                <a:sym typeface="Courier New"/>
              </a:rPr>
              <a:t>for i in 1 2 3 4 5</a:t>
            </a:r>
          </a:p>
          <a:p>
            <a:pPr lvl="0">
              <a:spcBef>
                <a:spcPts val="0"/>
              </a:spcBef>
              <a:spcAft>
                <a:spcPts val="100"/>
              </a:spcAft>
              <a:buNone/>
            </a:pPr>
            <a:r>
              <a:rPr lang="en-US" sz="1600" dirty="0">
                <a:latin typeface="Courier New"/>
                <a:ea typeface="Courier New"/>
                <a:cs typeface="Courier New"/>
                <a:sym typeface="Courier New"/>
              </a:rPr>
              <a:t>  do</a:t>
            </a:r>
          </a:p>
          <a:p>
            <a:pPr lvl="0">
              <a:spcBef>
                <a:spcPts val="0"/>
              </a:spcBef>
              <a:spcAft>
                <a:spcPts val="100"/>
              </a:spcAft>
              <a:buNone/>
            </a:pPr>
            <a:r>
              <a:rPr lang="en-US" sz="1600" dirty="0">
                <a:latin typeface="Courier New"/>
                <a:ea typeface="Courier New"/>
                <a:cs typeface="Courier New"/>
                <a:sym typeface="Courier New"/>
              </a:rPr>
              <a:t>    echo $i</a:t>
            </a:r>
          </a:p>
          <a:p>
            <a:pPr lvl="0">
              <a:spcBef>
                <a:spcPts val="0"/>
              </a:spcBef>
              <a:spcAft>
                <a:spcPts val="100"/>
              </a:spcAft>
              <a:buNone/>
            </a:pPr>
            <a:r>
              <a:rPr lang="en-US" sz="1600" dirty="0">
                <a:latin typeface="Courier New"/>
                <a:ea typeface="Courier New"/>
                <a:cs typeface="Courier New"/>
                <a:sym typeface="Courier New"/>
              </a:rPr>
              <a:t>  done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59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9ADD4-DCD1-483F-BEB8-F3F98BC7D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625FD-00EF-476E-857B-08827FF4C99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Globus</a:t>
            </a:r>
          </a:p>
          <a:p>
            <a:pPr lvl="1"/>
            <a:r>
              <a:rPr lang="en-US" dirty="0"/>
              <a:t>Request access to </a:t>
            </a:r>
            <a:r>
              <a:rPr lang="en-US" dirty="0">
                <a:hlinkClick r:id="rId2"/>
              </a:rPr>
              <a:t>Globus CRC group</a:t>
            </a:r>
            <a:endParaRPr lang="en-US" dirty="0"/>
          </a:p>
          <a:p>
            <a:pPr lvl="1"/>
            <a:r>
              <a:rPr lang="en-US" dirty="0"/>
              <a:t>Transfer from web browser to any Globus endpoint, including desktop</a:t>
            </a:r>
          </a:p>
          <a:p>
            <a:pPr lvl="1"/>
            <a:r>
              <a:rPr lang="en-US" dirty="0"/>
              <a:t>Share files with anyone in the world</a:t>
            </a:r>
          </a:p>
          <a:p>
            <a:pPr lvl="1"/>
            <a:r>
              <a:rPr lang="en-US" dirty="0"/>
              <a:t>Will resume transfer on any interruption</a:t>
            </a:r>
          </a:p>
          <a:p>
            <a:pPr lvl="1"/>
            <a:r>
              <a:rPr lang="en-US" dirty="0"/>
              <a:t>Requires a bit of setup</a:t>
            </a:r>
          </a:p>
          <a:p>
            <a:r>
              <a:rPr lang="en-US" dirty="0"/>
              <a:t>SCP</a:t>
            </a:r>
          </a:p>
          <a:p>
            <a:pPr lvl="1"/>
            <a:r>
              <a:rPr lang="en-US" dirty="0"/>
              <a:t>Great to transfer small amount of data</a:t>
            </a:r>
          </a:p>
          <a:p>
            <a:pPr lvl="1"/>
            <a:r>
              <a:rPr lang="en-US" dirty="0"/>
              <a:t>Easy to use</a:t>
            </a:r>
          </a:p>
          <a:p>
            <a:pPr lvl="1"/>
            <a:r>
              <a:rPr lang="en-US" dirty="0"/>
              <a:t>Have to remain connection for entire transfer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9690E1-CEE3-4C26-BB39-3AFD9B4C1D0E}"/>
              </a:ext>
            </a:extLst>
          </p:cNvPr>
          <p:cNvSpPr txBox="1"/>
          <p:nvPr/>
        </p:nvSpPr>
        <p:spPr>
          <a:xfrm>
            <a:off x="838200" y="5749925"/>
            <a:ext cx="41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https://crc.ku.edu/hpc/storage/#transfer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801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BB8EB-4065-473B-B110-52DAA5E5F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9D5EB-DFAD-4E6C-B280-C5E232FD9D1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Request software (</a:t>
            </a:r>
            <a:r>
              <a:rPr lang="en-US" dirty="0">
                <a:hlinkClick r:id="rId2"/>
              </a:rPr>
              <a:t>https://crc.ku.edu/hpc/software/request</a:t>
            </a:r>
            <a:r>
              <a:rPr lang="en-US" dirty="0"/>
              <a:t>)</a:t>
            </a:r>
          </a:p>
          <a:p>
            <a:r>
              <a:rPr lang="en-US" dirty="0"/>
              <a:t>Environment Modules</a:t>
            </a:r>
          </a:p>
          <a:p>
            <a:pPr lvl="1"/>
            <a:r>
              <a:rPr lang="en-US" dirty="0"/>
              <a:t>Dynamic system of loading and unloading different software when needed</a:t>
            </a:r>
          </a:p>
          <a:p>
            <a:r>
              <a:rPr lang="en-US" sz="2400" b="1" dirty="0"/>
              <a:t>module avail</a:t>
            </a:r>
            <a:r>
              <a:rPr lang="en-US" sz="2400" dirty="0"/>
              <a:t> - List all software packages available on the system</a:t>
            </a:r>
          </a:p>
          <a:p>
            <a:r>
              <a:rPr lang="en-US" sz="2400" b="1" dirty="0"/>
              <a:t>module load &lt;package&gt;</a:t>
            </a:r>
            <a:r>
              <a:rPr lang="en-US" sz="2400" dirty="0"/>
              <a:t> - Add the default version of the package to your environment</a:t>
            </a:r>
          </a:p>
          <a:p>
            <a:r>
              <a:rPr lang="en-US" sz="2400" b="1" dirty="0"/>
              <a:t>module unload &lt;package&gt; </a:t>
            </a:r>
            <a:r>
              <a:rPr lang="en-US" sz="2400" dirty="0"/>
              <a:t>- Remove the specified package from your environment</a:t>
            </a:r>
          </a:p>
          <a:p>
            <a:r>
              <a:rPr lang="en-US" sz="2400" b="1" dirty="0"/>
              <a:t>module list </a:t>
            </a:r>
            <a:r>
              <a:rPr lang="en-US" sz="2400" dirty="0"/>
              <a:t>- List all packages currently added to your user environment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88849-F989-49E2-ACA2-8CE226B423A6}"/>
              </a:ext>
            </a:extLst>
          </p:cNvPr>
          <p:cNvSpPr txBox="1"/>
          <p:nvPr/>
        </p:nvSpPr>
        <p:spPr>
          <a:xfrm>
            <a:off x="838200" y="5749925"/>
            <a:ext cx="41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https://crc.ku.edu/hpc/software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44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81FF2-D25E-4F10-8291-1492CEDD5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Slurm</a:t>
            </a:r>
            <a:r>
              <a:rPr lang="en-US" dirty="0"/>
              <a:t> Workload Manager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54225-334D-49FD-A9C2-28A9A095EFE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https://slurm.schedmd.com/</a:t>
            </a:r>
            <a:endParaRPr lang="en-US" dirty="0"/>
          </a:p>
          <a:p>
            <a:r>
              <a:rPr lang="en-US" dirty="0"/>
              <a:t>Cluster management and job scheduling</a:t>
            </a:r>
          </a:p>
          <a:p>
            <a:r>
              <a:rPr lang="en-US" dirty="0"/>
              <a:t>Accepts jobs submitted by users and places them on requested resource(s)</a:t>
            </a:r>
          </a:p>
          <a:p>
            <a:r>
              <a:rPr lang="en-US" dirty="0" err="1"/>
              <a:t>Fairshare</a:t>
            </a:r>
            <a:r>
              <a:rPr lang="en-US" dirty="0"/>
              <a:t> of cluster resources and managing priority of jobs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604F0D-4D8B-4456-A81B-7D5A8AA03E5C}"/>
              </a:ext>
            </a:extLst>
          </p:cNvPr>
          <p:cNvSpPr txBox="1"/>
          <p:nvPr/>
        </p:nvSpPr>
        <p:spPr>
          <a:xfrm>
            <a:off x="838200" y="5749925"/>
            <a:ext cx="41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https://crc.ku.edu/hpc/how-to#priority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839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Slurm</a:t>
            </a:r>
            <a:r>
              <a:rPr lang="en-US" dirty="0"/>
              <a:t> Commands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0775" y="5749925"/>
            <a:ext cx="4264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https://crc.ku.edu/hpc/how-to#commands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988019818"/>
              </p:ext>
            </p:extLst>
          </p:nvPr>
        </p:nvGraphicFramePr>
        <p:xfrm>
          <a:off x="1777616" y="1257301"/>
          <a:ext cx="7638946" cy="3501180"/>
        </p:xfrm>
        <a:graphic>
          <a:graphicData uri="http://schemas.openxmlformats.org/drawingml/2006/table">
            <a:tbl>
              <a:tblPr/>
              <a:tblGrid>
                <a:gridCol w="3819473">
                  <a:extLst>
                    <a:ext uri="{9D8B030D-6E8A-4147-A177-3AD203B41FA5}">
                      <a16:colId xmlns:a16="http://schemas.microsoft.com/office/drawing/2014/main" val="596760581"/>
                    </a:ext>
                  </a:extLst>
                </a:gridCol>
                <a:gridCol w="3819473">
                  <a:extLst>
                    <a:ext uri="{9D8B030D-6E8A-4147-A177-3AD203B41FA5}">
                      <a16:colId xmlns:a16="http://schemas.microsoft.com/office/drawing/2014/main" val="2409762856"/>
                    </a:ext>
                  </a:extLst>
                </a:gridCol>
              </a:tblGrid>
              <a:tr h="4318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>
                          <a:solidFill>
                            <a:srgbClr val="333333"/>
                          </a:solidFill>
                          <a:effectLst/>
                          <a:latin typeface="Raleway"/>
                        </a:rPr>
                        <a:t>User Command</a:t>
                      </a:r>
                    </a:p>
                  </a:txBody>
                  <a:tcPr marL="86259" marR="86259" marT="86259" marB="8625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dirty="0">
                          <a:solidFill>
                            <a:srgbClr val="333333"/>
                          </a:solidFill>
                          <a:effectLst/>
                          <a:latin typeface="Raleway"/>
                        </a:rPr>
                        <a:t>SLURM</a:t>
                      </a:r>
                    </a:p>
                  </a:txBody>
                  <a:tcPr marL="86259" marR="86259" marT="86259" marB="8625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352755"/>
                  </a:ext>
                </a:extLst>
              </a:tr>
              <a:tr h="431891">
                <a:tc>
                  <a:txBody>
                    <a:bodyPr/>
                    <a:lstStyle/>
                    <a:p>
                      <a:pPr fontAlgn="ctr"/>
                      <a:r>
                        <a:rPr lang="en-US" sz="1700">
                          <a:effectLst/>
                          <a:latin typeface="Raleway"/>
                        </a:rPr>
                        <a:t>Submit a job</a:t>
                      </a:r>
                    </a:p>
                  </a:txBody>
                  <a:tcPr marL="86259" marR="86259" marT="86259" marB="8625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700">
                          <a:effectLst/>
                          <a:latin typeface="Raleway"/>
                        </a:rPr>
                        <a:t>sbatch [script_file]</a:t>
                      </a:r>
                    </a:p>
                  </a:txBody>
                  <a:tcPr marL="86259" marR="86259" marT="86259" marB="8625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969356"/>
                  </a:ext>
                </a:extLst>
              </a:tr>
              <a:tr h="431891">
                <a:tc>
                  <a:txBody>
                    <a:bodyPr/>
                    <a:lstStyle/>
                    <a:p>
                      <a:pPr fontAlgn="ctr"/>
                      <a:r>
                        <a:rPr lang="en-US" sz="1700">
                          <a:effectLst/>
                          <a:latin typeface="Raleway"/>
                        </a:rPr>
                        <a:t>Cancel a job</a:t>
                      </a:r>
                    </a:p>
                  </a:txBody>
                  <a:tcPr marL="86259" marR="86259" marT="86259" marB="8625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700">
                          <a:effectLst/>
                          <a:latin typeface="Raleway"/>
                        </a:rPr>
                        <a:t>scancel [job_id]</a:t>
                      </a:r>
                    </a:p>
                  </a:txBody>
                  <a:tcPr marL="86259" marR="86259" marT="86259" marB="8625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264532"/>
                  </a:ext>
                </a:extLst>
              </a:tr>
              <a:tr h="410034">
                <a:tc>
                  <a:txBody>
                    <a:bodyPr/>
                    <a:lstStyle/>
                    <a:p>
                      <a:pPr fontAlgn="ctr"/>
                      <a:r>
                        <a:rPr lang="en-US" sz="1700" dirty="0">
                          <a:effectLst/>
                          <a:latin typeface="Raleway"/>
                        </a:rPr>
                        <a:t>Cancel pending jobs for user</a:t>
                      </a:r>
                    </a:p>
                  </a:txBody>
                  <a:tcPr marL="86259" marR="86259" marT="86259" marB="8625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700" dirty="0" err="1">
                          <a:effectLst/>
                          <a:latin typeface="Raleway"/>
                        </a:rPr>
                        <a:t>scancel</a:t>
                      </a:r>
                      <a:r>
                        <a:rPr lang="en-US" sz="1700" dirty="0">
                          <a:effectLst/>
                          <a:latin typeface="Raleway"/>
                        </a:rPr>
                        <a:t> -u [</a:t>
                      </a:r>
                      <a:r>
                        <a:rPr lang="en-US" sz="1700" dirty="0" err="1">
                          <a:effectLst/>
                          <a:latin typeface="Raleway"/>
                        </a:rPr>
                        <a:t>user_name</a:t>
                      </a:r>
                      <a:r>
                        <a:rPr lang="en-US" sz="1700" dirty="0">
                          <a:effectLst/>
                          <a:latin typeface="Raleway"/>
                        </a:rPr>
                        <a:t>] -t PENDING</a:t>
                      </a:r>
                    </a:p>
                  </a:txBody>
                  <a:tcPr marL="86259" marR="86259" marT="86259" marB="8625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312038"/>
                  </a:ext>
                </a:extLst>
              </a:tr>
              <a:tr h="431891">
                <a:tc>
                  <a:txBody>
                    <a:bodyPr/>
                    <a:lstStyle/>
                    <a:p>
                      <a:pPr fontAlgn="ctr"/>
                      <a:r>
                        <a:rPr lang="en-US" sz="1700">
                          <a:effectLst/>
                          <a:latin typeface="Raleway"/>
                        </a:rPr>
                        <a:t>Show job status (by job)</a:t>
                      </a:r>
                    </a:p>
                  </a:txBody>
                  <a:tcPr marL="86259" marR="86259" marT="86259" marB="8625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700">
                          <a:effectLst/>
                          <a:latin typeface="Raleway"/>
                        </a:rPr>
                        <a:t>squeue -j [job_id]</a:t>
                      </a:r>
                    </a:p>
                  </a:txBody>
                  <a:tcPr marL="86259" marR="86259" marT="86259" marB="8625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937669"/>
                  </a:ext>
                </a:extLst>
              </a:tr>
              <a:tr h="478529">
                <a:tc>
                  <a:txBody>
                    <a:bodyPr/>
                    <a:lstStyle/>
                    <a:p>
                      <a:pPr fontAlgn="ctr"/>
                      <a:r>
                        <a:rPr lang="en-US" sz="1700">
                          <a:effectLst/>
                          <a:latin typeface="Raleway"/>
                        </a:rPr>
                        <a:t>Show job status (by owner)</a:t>
                      </a:r>
                    </a:p>
                  </a:txBody>
                  <a:tcPr marL="86259" marR="86259" marT="86259" marB="8625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700" dirty="0" err="1">
                          <a:effectLst/>
                          <a:latin typeface="Raleway"/>
                        </a:rPr>
                        <a:t>squeue</a:t>
                      </a:r>
                      <a:r>
                        <a:rPr lang="en-US" sz="1700" dirty="0">
                          <a:effectLst/>
                          <a:latin typeface="Raleway"/>
                        </a:rPr>
                        <a:t> -u [</a:t>
                      </a:r>
                      <a:r>
                        <a:rPr lang="en-US" sz="1700" dirty="0" err="1">
                          <a:effectLst/>
                          <a:latin typeface="Raleway"/>
                        </a:rPr>
                        <a:t>user_name</a:t>
                      </a:r>
                      <a:r>
                        <a:rPr lang="en-US" sz="1700" dirty="0">
                          <a:effectLst/>
                          <a:latin typeface="Raleway"/>
                        </a:rPr>
                        <a:t>]</a:t>
                      </a:r>
                    </a:p>
                  </a:txBody>
                  <a:tcPr marL="86259" marR="86259" marT="86259" marB="8625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380022"/>
                  </a:ext>
                </a:extLst>
              </a:tr>
              <a:tr h="430823">
                <a:tc>
                  <a:txBody>
                    <a:bodyPr/>
                    <a:lstStyle/>
                    <a:p>
                      <a:pPr fontAlgn="ctr"/>
                      <a:r>
                        <a:rPr lang="en-US" sz="1700">
                          <a:effectLst/>
                          <a:latin typeface="Raleway"/>
                        </a:rPr>
                        <a:t>Show queue/partition status</a:t>
                      </a:r>
                    </a:p>
                  </a:txBody>
                  <a:tcPr marL="86259" marR="86259" marT="86259" marB="8625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700" dirty="0" err="1">
                          <a:effectLst/>
                          <a:latin typeface="Raleway"/>
                        </a:rPr>
                        <a:t>squeue</a:t>
                      </a:r>
                      <a:r>
                        <a:rPr lang="en-US" sz="1700" dirty="0">
                          <a:effectLst/>
                          <a:latin typeface="Raleway"/>
                        </a:rPr>
                        <a:t> -p [</a:t>
                      </a:r>
                      <a:r>
                        <a:rPr lang="en-US" sz="1700" dirty="0" err="1">
                          <a:effectLst/>
                          <a:latin typeface="Raleway"/>
                        </a:rPr>
                        <a:t>partition_name</a:t>
                      </a:r>
                      <a:r>
                        <a:rPr lang="en-US" sz="1700" dirty="0">
                          <a:effectLst/>
                          <a:latin typeface="Raleway"/>
                        </a:rPr>
                        <a:t>]</a:t>
                      </a:r>
                    </a:p>
                  </a:txBody>
                  <a:tcPr marL="86259" marR="86259" marT="86259" marB="8625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791477"/>
                  </a:ext>
                </a:extLst>
              </a:tr>
              <a:tr h="431891">
                <a:tc>
                  <a:txBody>
                    <a:bodyPr/>
                    <a:lstStyle/>
                    <a:p>
                      <a:pPr fontAlgn="ctr"/>
                      <a:r>
                        <a:rPr lang="en-US" sz="1700">
                          <a:effectLst/>
                          <a:latin typeface="Raleway"/>
                        </a:rPr>
                        <a:t>Estimated start time</a:t>
                      </a:r>
                    </a:p>
                  </a:txBody>
                  <a:tcPr marL="86259" marR="86259" marT="86259" marB="8625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700" dirty="0" err="1">
                          <a:effectLst/>
                          <a:latin typeface="Raleway"/>
                        </a:rPr>
                        <a:t>squeue</a:t>
                      </a:r>
                      <a:r>
                        <a:rPr lang="en-US" sz="1700" dirty="0">
                          <a:effectLst/>
                          <a:latin typeface="Raleway"/>
                        </a:rPr>
                        <a:t> --start -j [</a:t>
                      </a:r>
                      <a:r>
                        <a:rPr lang="en-US" sz="1700" dirty="0" err="1">
                          <a:effectLst/>
                          <a:latin typeface="Raleway"/>
                        </a:rPr>
                        <a:t>job_id</a:t>
                      </a:r>
                      <a:r>
                        <a:rPr lang="en-US" sz="1700" dirty="0">
                          <a:effectLst/>
                          <a:latin typeface="Raleway"/>
                        </a:rPr>
                        <a:t>]</a:t>
                      </a:r>
                    </a:p>
                  </a:txBody>
                  <a:tcPr marL="86259" marR="86259" marT="86259" marB="8625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278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8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Hoang Tran</a:t>
            </a:r>
          </a:p>
          <a:p>
            <a:pPr lvl="1"/>
            <a:r>
              <a:rPr lang="en-US" dirty="0"/>
              <a:t>Director</a:t>
            </a:r>
          </a:p>
          <a:p>
            <a:r>
              <a:rPr lang="en-US" dirty="0"/>
              <a:t>Riley Epperson</a:t>
            </a:r>
          </a:p>
          <a:p>
            <a:pPr lvl="1"/>
            <a:r>
              <a:rPr lang="en-US" dirty="0"/>
              <a:t>HPC Operations Manager</a:t>
            </a:r>
          </a:p>
          <a:p>
            <a:r>
              <a:rPr lang="en-US" dirty="0"/>
              <a:t>Bradley Fleming</a:t>
            </a:r>
          </a:p>
          <a:p>
            <a:pPr lvl="1"/>
            <a:r>
              <a:rPr lang="en-US" dirty="0"/>
              <a:t>HPC System Administrator</a:t>
            </a:r>
          </a:p>
          <a:p>
            <a:r>
              <a:rPr lang="en-US" dirty="0"/>
              <a:t>CRC Help</a:t>
            </a:r>
          </a:p>
          <a:p>
            <a:pPr lvl="1"/>
            <a:r>
              <a:rPr lang="en-US" dirty="0"/>
              <a:t>crchelp@ku.edu</a:t>
            </a:r>
          </a:p>
          <a:p>
            <a:pPr lvl="1"/>
            <a:r>
              <a:rPr lang="en-US" dirty="0"/>
              <a:t>Path to submit script and log files</a:t>
            </a:r>
          </a:p>
          <a:p>
            <a:pPr lvl="1"/>
            <a:r>
              <a:rPr lang="en-US" dirty="0"/>
              <a:t>Steps to reproduce the problem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5749925"/>
            <a:ext cx="350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https://crc.ku.edu/hpc/meetings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671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Batch Jobs</a:t>
            </a:r>
          </a:p>
          <a:p>
            <a:pPr lvl="1"/>
            <a:r>
              <a:rPr lang="en-US" dirty="0"/>
              <a:t>Submission script</a:t>
            </a:r>
          </a:p>
          <a:p>
            <a:pPr lvl="1"/>
            <a:r>
              <a:rPr lang="en-US" dirty="0"/>
              <a:t>Use #SBATCH in script</a:t>
            </a:r>
          </a:p>
          <a:p>
            <a:pPr lvl="1"/>
            <a:r>
              <a:rPr lang="en-US" dirty="0" err="1"/>
              <a:t>sbatch</a:t>
            </a:r>
            <a:r>
              <a:rPr lang="en-US" dirty="0"/>
              <a:t> example.sh</a:t>
            </a:r>
          </a:p>
          <a:p>
            <a:r>
              <a:rPr lang="en-US" dirty="0"/>
              <a:t>Interactive Jobs</a:t>
            </a:r>
          </a:p>
          <a:p>
            <a:pPr lvl="1"/>
            <a:r>
              <a:rPr lang="en-US" dirty="0"/>
              <a:t>Open a shell on compute node</a:t>
            </a:r>
          </a:p>
          <a:p>
            <a:pPr lvl="1"/>
            <a:r>
              <a:rPr lang="en-US" dirty="0" err="1"/>
              <a:t>srun</a:t>
            </a:r>
            <a:r>
              <a:rPr lang="en-US" dirty="0"/>
              <a:t> --partition=</a:t>
            </a:r>
            <a:r>
              <a:rPr lang="en-US" dirty="0" err="1"/>
              <a:t>sixhour</a:t>
            </a:r>
            <a:r>
              <a:rPr lang="en-US" dirty="0"/>
              <a:t> --</a:t>
            </a:r>
            <a:r>
              <a:rPr lang="en-US" dirty="0" err="1"/>
              <a:t>pty</a:t>
            </a:r>
            <a:r>
              <a:rPr lang="en-US" dirty="0"/>
              <a:t> /bin/bash</a:t>
            </a:r>
          </a:p>
          <a:p>
            <a:pPr lvl="1"/>
            <a:r>
              <a:rPr lang="en-US" dirty="0"/>
              <a:t>X11</a:t>
            </a:r>
          </a:p>
          <a:p>
            <a:pPr lvl="2"/>
            <a:r>
              <a:rPr lang="en-US" dirty="0" err="1"/>
              <a:t>srun</a:t>
            </a:r>
            <a:r>
              <a:rPr lang="en-US" dirty="0"/>
              <a:t> --partition=</a:t>
            </a:r>
            <a:r>
              <a:rPr lang="en-US" dirty="0" err="1"/>
              <a:t>sixhour</a:t>
            </a:r>
            <a:r>
              <a:rPr lang="en-US" dirty="0"/>
              <a:t> --x11 --</a:t>
            </a:r>
            <a:r>
              <a:rPr lang="en-US" dirty="0" err="1"/>
              <a:t>pty</a:t>
            </a:r>
            <a:r>
              <a:rPr lang="en-US" dirty="0"/>
              <a:t> /bin/bash</a:t>
            </a:r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0777" y="5888454"/>
            <a:ext cx="4598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https://crc.ku.edu/hpc/how-to#submit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4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Serial</a:t>
            </a:r>
          </a:p>
        </p:txBody>
      </p:sp>
      <p:sp>
        <p:nvSpPr>
          <p:cNvPr id="4" name="Rectangle 3"/>
          <p:cNvSpPr/>
          <p:nvPr/>
        </p:nvSpPr>
        <p:spPr>
          <a:xfrm>
            <a:off x="940776" y="1129811"/>
            <a:ext cx="110284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#!/bin/bash</a:t>
            </a:r>
          </a:p>
          <a:p>
            <a:r>
              <a:rPr lang="en-US" dirty="0"/>
              <a:t>#SBATCH --job-name=</a:t>
            </a:r>
            <a:r>
              <a:rPr lang="en-US" dirty="0" err="1"/>
              <a:t>serial_job_test</a:t>
            </a:r>
            <a:endParaRPr lang="en-US" dirty="0"/>
          </a:p>
          <a:p>
            <a:r>
              <a:rPr lang="en-US" dirty="0"/>
              <a:t>#SBATCH --partition=</a:t>
            </a:r>
            <a:r>
              <a:rPr lang="en-US" dirty="0" err="1"/>
              <a:t>sixhour</a:t>
            </a:r>
            <a:r>
              <a:rPr lang="en-US" dirty="0"/>
              <a:t> </a:t>
            </a:r>
          </a:p>
          <a:p>
            <a:r>
              <a:rPr lang="en-US" dirty="0"/>
              <a:t>#SBATCH --mail-type=BEGIN,END,FAIL </a:t>
            </a:r>
          </a:p>
          <a:p>
            <a:r>
              <a:rPr lang="en-US" dirty="0"/>
              <a:t>#SBATCH --mail-user=rjepperson@ku.edu</a:t>
            </a:r>
          </a:p>
          <a:p>
            <a:r>
              <a:rPr lang="en-US" dirty="0"/>
              <a:t>#SBATCH --</a:t>
            </a:r>
            <a:r>
              <a:rPr lang="en-US" dirty="0" err="1"/>
              <a:t>ntasks</a:t>
            </a:r>
            <a:r>
              <a:rPr lang="en-US" dirty="0"/>
              <a:t>=1 </a:t>
            </a:r>
          </a:p>
          <a:p>
            <a:r>
              <a:rPr lang="en-US" dirty="0"/>
              <a:t>#SBATCH --mem=1gb </a:t>
            </a:r>
          </a:p>
          <a:p>
            <a:r>
              <a:rPr lang="en-US" dirty="0"/>
              <a:t>#SBATCH --time=00:05:00  </a:t>
            </a:r>
          </a:p>
          <a:p>
            <a:r>
              <a:rPr lang="en-US" dirty="0"/>
              <a:t>#SBATCH --output=serial_test_%j.log</a:t>
            </a:r>
          </a:p>
          <a:p>
            <a:r>
              <a:rPr lang="en-US" dirty="0" err="1"/>
              <a:t>pwd</a:t>
            </a:r>
            <a:r>
              <a:rPr lang="en-US" dirty="0"/>
              <a:t>; hostname; date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module load python/3.7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echo "Running python script"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python /home/r557e636/slurm/serial/serial.py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A080F3-9F78-4DDF-9A89-45987A93FF2A}"/>
              </a:ext>
            </a:extLst>
          </p:cNvPr>
          <p:cNvSpPr txBox="1"/>
          <p:nvPr/>
        </p:nvSpPr>
        <p:spPr>
          <a:xfrm>
            <a:off x="940777" y="5888454"/>
            <a:ext cx="478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https://crc.ku.edu/hpc/how-to#single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926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https://crc.ku.edu/hpc/slurm/how-to#options</a:t>
            </a:r>
            <a:endParaRPr lang="en-US" dirty="0"/>
          </a:p>
          <a:p>
            <a:r>
              <a:rPr lang="en-US" dirty="0">
                <a:hlinkClick r:id="rId3"/>
              </a:rPr>
              <a:t>https://slurm.schedmd.com/sbatch.html</a:t>
            </a:r>
            <a:endParaRPr lang="en-US" dirty="0"/>
          </a:p>
          <a:p>
            <a:r>
              <a:rPr lang="en-US" dirty="0"/>
              <a:t>Default Options</a:t>
            </a:r>
          </a:p>
          <a:p>
            <a:pPr lvl="1"/>
            <a:r>
              <a:rPr lang="en-US" dirty="0"/>
              <a:t> --nodes=1</a:t>
            </a:r>
          </a:p>
          <a:p>
            <a:pPr lvl="1"/>
            <a:r>
              <a:rPr lang="en-US" dirty="0"/>
              <a:t> --</a:t>
            </a:r>
            <a:r>
              <a:rPr lang="en-US" dirty="0" err="1"/>
              <a:t>cpus</a:t>
            </a:r>
            <a:r>
              <a:rPr lang="en-US" dirty="0"/>
              <a:t>-per-task=1</a:t>
            </a:r>
          </a:p>
          <a:p>
            <a:pPr lvl="1"/>
            <a:r>
              <a:rPr lang="en-US" dirty="0"/>
              <a:t> --mem-per-</a:t>
            </a:r>
            <a:r>
              <a:rPr lang="en-US" dirty="0" err="1"/>
              <a:t>cpu</a:t>
            </a:r>
            <a:r>
              <a:rPr lang="en-US" dirty="0"/>
              <a:t>=2gb</a:t>
            </a:r>
          </a:p>
          <a:p>
            <a:pPr lvl="1"/>
            <a:r>
              <a:rPr lang="en-US" dirty="0"/>
              <a:t> --time=8:00:00 (8 hours) for owner queues </a:t>
            </a:r>
          </a:p>
          <a:p>
            <a:pPr lvl="1"/>
            <a:r>
              <a:rPr lang="en-US" dirty="0"/>
              <a:t> --time=1:00:00 (1 hour) for the </a:t>
            </a:r>
            <a:r>
              <a:rPr lang="en-US" dirty="0" err="1"/>
              <a:t>sixhour</a:t>
            </a:r>
            <a:r>
              <a:rPr lang="en-US" dirty="0"/>
              <a:t> queue.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0777" y="5888454"/>
            <a:ext cx="478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https://crc.ku.edu/hpc/how-to#options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781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9D36A-2556-48C5-BB2A-27F68F281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Mistakes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D3902-3AB9-4501-82BF-33FE61535F5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Running large process on submit nodes</a:t>
            </a:r>
          </a:p>
          <a:p>
            <a:r>
              <a:rPr lang="en-US" dirty="0"/>
              <a:t>Requesting too many resources when your job can’t use them all</a:t>
            </a:r>
          </a:p>
        </p:txBody>
      </p:sp>
    </p:spTree>
    <p:extLst>
      <p:ext uri="{BB962C8B-B14F-4D97-AF65-F5344CB8AC3E}">
        <p14:creationId xmlns:p14="http://schemas.microsoft.com/office/powerpoint/2010/main" val="914679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2494" y="-1418519"/>
            <a:ext cx="12825482" cy="85520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330" y="6474671"/>
            <a:ext cx="31598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latin typeface="Gotham Book" charset="0"/>
                <a:ea typeface="Gotham Book" charset="0"/>
                <a:cs typeface="Gotham Book" charset="0"/>
              </a:rPr>
              <a:t>Icons designed by </a:t>
            </a:r>
            <a:r>
              <a:rPr lang="en-US" sz="1000" dirty="0" err="1">
                <a:solidFill>
                  <a:srgbClr val="FFFFFF"/>
                </a:solidFill>
                <a:latin typeface="Gotham Book" charset="0"/>
                <a:ea typeface="Gotham Book" charset="0"/>
                <a:cs typeface="Gotham Book" charset="0"/>
              </a:rPr>
              <a:t>Madebyoliver</a:t>
            </a:r>
            <a:r>
              <a:rPr lang="en-US" sz="1000" dirty="0">
                <a:solidFill>
                  <a:srgbClr val="FFFFFF"/>
                </a:solidFill>
                <a:latin typeface="Gotham Book" charset="0"/>
                <a:ea typeface="Gotham Book" charset="0"/>
                <a:cs typeface="Gotham Book" charset="0"/>
              </a:rPr>
              <a:t> from </a:t>
            </a:r>
            <a:r>
              <a:rPr lang="en-US" sz="1000" dirty="0" err="1">
                <a:solidFill>
                  <a:srgbClr val="FFFFFF"/>
                </a:solidFill>
                <a:latin typeface="Gotham Book" charset="0"/>
                <a:ea typeface="Gotham Book" charset="0"/>
                <a:cs typeface="Gotham Book" charset="0"/>
              </a:rPr>
              <a:t>Flaticon</a:t>
            </a:r>
            <a:r>
              <a:rPr lang="en-US" sz="1000" dirty="0">
                <a:solidFill>
                  <a:srgbClr val="FFFFFF"/>
                </a:solidFill>
                <a:latin typeface="Gotham Book" charset="0"/>
                <a:ea typeface="Gotham Book" charset="0"/>
                <a:cs typeface="Gotham Book" charset="0"/>
              </a:rPr>
              <a:t>.</a:t>
            </a:r>
          </a:p>
        </p:txBody>
      </p:sp>
      <p:sp>
        <p:nvSpPr>
          <p:cNvPr id="6" name="Parallelogram 28"/>
          <p:cNvSpPr/>
          <p:nvPr/>
        </p:nvSpPr>
        <p:spPr>
          <a:xfrm>
            <a:off x="5514975" y="-354"/>
            <a:ext cx="530985" cy="1486254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7" name="Parallelogram 28"/>
          <p:cNvSpPr/>
          <p:nvPr/>
        </p:nvSpPr>
        <p:spPr>
          <a:xfrm>
            <a:off x="4953002" y="537810"/>
            <a:ext cx="530985" cy="1486254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" name="Parallelogram 28"/>
          <p:cNvSpPr/>
          <p:nvPr/>
        </p:nvSpPr>
        <p:spPr>
          <a:xfrm>
            <a:off x="2233614" y="3385123"/>
            <a:ext cx="530985" cy="1486254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9" name="Parallelogram 28"/>
          <p:cNvSpPr/>
          <p:nvPr/>
        </p:nvSpPr>
        <p:spPr>
          <a:xfrm>
            <a:off x="7743827" y="5111527"/>
            <a:ext cx="530985" cy="1486254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0" name="Parallelogram 28"/>
          <p:cNvSpPr/>
          <p:nvPr/>
        </p:nvSpPr>
        <p:spPr>
          <a:xfrm>
            <a:off x="8886827" y="4871377"/>
            <a:ext cx="530985" cy="1486254"/>
          </a:xfrm>
          <a:custGeom>
            <a:avLst/>
            <a:gdLst>
              <a:gd name="connsiteX0" fmla="*/ 0 w 1003609"/>
              <a:gd name="connsiteY0" fmla="*/ 1817649 h 1817649"/>
              <a:gd name="connsiteX1" fmla="*/ 489460 w 1003609"/>
              <a:gd name="connsiteY1" fmla="*/ 0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1003609"/>
              <a:gd name="connsiteY0" fmla="*/ 1817649 h 1817649"/>
              <a:gd name="connsiteX1" fmla="*/ 835450 w 1003609"/>
              <a:gd name="connsiteY1" fmla="*/ 8238 h 1817649"/>
              <a:gd name="connsiteX2" fmla="*/ 1003609 w 1003609"/>
              <a:gd name="connsiteY2" fmla="*/ 0 h 1817649"/>
              <a:gd name="connsiteX3" fmla="*/ 514149 w 1003609"/>
              <a:gd name="connsiteY3" fmla="*/ 1817649 h 1817649"/>
              <a:gd name="connsiteX4" fmla="*/ 0 w 1003609"/>
              <a:gd name="connsiteY4" fmla="*/ 1817649 h 1817649"/>
              <a:gd name="connsiteX0" fmla="*/ 0 w 649381"/>
              <a:gd name="connsiteY0" fmla="*/ 1809411 h 1817649"/>
              <a:gd name="connsiteX1" fmla="*/ 481222 w 649381"/>
              <a:gd name="connsiteY1" fmla="*/ 8238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12324 h 1820562"/>
              <a:gd name="connsiteX1" fmla="*/ 481222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12324 h 1820562"/>
              <a:gd name="connsiteX1" fmla="*/ 453344 w 649381"/>
              <a:gd name="connsiteY1" fmla="*/ 0 h 1820562"/>
              <a:gd name="connsiteX2" fmla="*/ 649381 w 649381"/>
              <a:gd name="connsiteY2" fmla="*/ 2913 h 1820562"/>
              <a:gd name="connsiteX3" fmla="*/ 159921 w 649381"/>
              <a:gd name="connsiteY3" fmla="*/ 1820562 h 1820562"/>
              <a:gd name="connsiteX4" fmla="*/ 0 w 649381"/>
              <a:gd name="connsiteY4" fmla="*/ 1812324 h 1820562"/>
              <a:gd name="connsiteX0" fmla="*/ 0 w 649381"/>
              <a:gd name="connsiteY0" fmla="*/ 1809411 h 1817649"/>
              <a:gd name="connsiteX1" fmla="*/ 548129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8239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  <a:gd name="connsiteX0" fmla="*/ 0 w 649381"/>
              <a:gd name="connsiteY0" fmla="*/ 1809411 h 1817649"/>
              <a:gd name="connsiteX1" fmla="*/ 486797 w 649381"/>
              <a:gd name="connsiteY1" fmla="*/ 2663 h 1817649"/>
              <a:gd name="connsiteX2" fmla="*/ 649381 w 649381"/>
              <a:gd name="connsiteY2" fmla="*/ 0 h 1817649"/>
              <a:gd name="connsiteX3" fmla="*/ 159921 w 649381"/>
              <a:gd name="connsiteY3" fmla="*/ 1817649 h 1817649"/>
              <a:gd name="connsiteX4" fmla="*/ 0 w 649381"/>
              <a:gd name="connsiteY4" fmla="*/ 1809411 h 181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381" h="1817649">
                <a:moveTo>
                  <a:pt x="0" y="1809411"/>
                </a:moveTo>
                <a:lnTo>
                  <a:pt x="486797" y="2663"/>
                </a:lnTo>
                <a:lnTo>
                  <a:pt x="649381" y="0"/>
                </a:lnTo>
                <a:lnTo>
                  <a:pt x="159921" y="1817649"/>
                </a:lnTo>
                <a:lnTo>
                  <a:pt x="0" y="1809411"/>
                </a:lnTo>
                <a:close/>
              </a:path>
            </a:pathLst>
          </a:custGeom>
          <a:solidFill>
            <a:srgbClr val="E02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201" y="2505047"/>
            <a:ext cx="5692626" cy="19224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3508" y="1127222"/>
            <a:ext cx="160934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8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9E150-FBB3-4D24-91E1-36299365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52402-5D4D-4CFD-8B45-21C548EB301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KU Community Cluster</a:t>
            </a:r>
          </a:p>
          <a:p>
            <a:r>
              <a:rPr lang="en-US" i="1" dirty="0"/>
              <a:t>A computer cluster is a set of loosely or tightly connected computers that work together so that, in many respects, they can be viewed as a single system. -Wikipedia</a:t>
            </a:r>
          </a:p>
          <a:p>
            <a:r>
              <a:rPr lang="en-US" dirty="0">
                <a:hlinkClick r:id="rId2"/>
              </a:rPr>
              <a:t>https://grafana.crc.ku.edu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E93988-2E76-4C42-99C4-C96C9FFAA5B6}"/>
              </a:ext>
            </a:extLst>
          </p:cNvPr>
          <p:cNvSpPr/>
          <p:nvPr/>
        </p:nvSpPr>
        <p:spPr>
          <a:xfrm>
            <a:off x="3402622" y="3613551"/>
            <a:ext cx="1512277" cy="509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Submit1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12527A-1841-459F-94C4-FE8A680B6087}"/>
              </a:ext>
            </a:extLst>
          </p:cNvPr>
          <p:cNvSpPr/>
          <p:nvPr/>
        </p:nvSpPr>
        <p:spPr>
          <a:xfrm>
            <a:off x="3402622" y="4557259"/>
            <a:ext cx="1512277" cy="509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Submit2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39B1E2-1B16-43B4-B276-735BDCBB955D}"/>
              </a:ext>
            </a:extLst>
          </p:cNvPr>
          <p:cNvSpPr/>
          <p:nvPr/>
        </p:nvSpPr>
        <p:spPr>
          <a:xfrm>
            <a:off x="7309338" y="2947715"/>
            <a:ext cx="1512277" cy="5099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Node1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5A00C1-DBDB-46B4-8DE8-1EEDE74B6A04}"/>
              </a:ext>
            </a:extLst>
          </p:cNvPr>
          <p:cNvSpPr/>
          <p:nvPr/>
        </p:nvSpPr>
        <p:spPr>
          <a:xfrm>
            <a:off x="7309338" y="3629241"/>
            <a:ext cx="1512277" cy="5099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Node2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AB6DA8-F730-4271-9038-10E1CFF2F969}"/>
              </a:ext>
            </a:extLst>
          </p:cNvPr>
          <p:cNvSpPr/>
          <p:nvPr/>
        </p:nvSpPr>
        <p:spPr>
          <a:xfrm>
            <a:off x="7309338" y="4322246"/>
            <a:ext cx="1512277" cy="5099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Node3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FB9F5D-70B1-4D68-BD2C-1E9DCE1D283F}"/>
              </a:ext>
            </a:extLst>
          </p:cNvPr>
          <p:cNvSpPr/>
          <p:nvPr/>
        </p:nvSpPr>
        <p:spPr>
          <a:xfrm>
            <a:off x="7309338" y="5024838"/>
            <a:ext cx="1512277" cy="5099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Node nth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D30E9F0-2BE1-495E-9940-6ED7D8912023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8065477" y="3457668"/>
            <a:ext cx="0" cy="1715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4A610EA-BCE3-431F-B54B-389B99D22F27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8065477" y="4139194"/>
            <a:ext cx="0" cy="1830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13C9F0D-6CAD-4429-AB5A-C223DC9364E7}"/>
              </a:ext>
            </a:extLst>
          </p:cNvPr>
          <p:cNvCxnSpPr>
            <a:stCxn id="9" idx="2"/>
            <a:endCxn id="10" idx="0"/>
          </p:cNvCxnSpPr>
          <p:nvPr/>
        </p:nvCxnSpPr>
        <p:spPr>
          <a:xfrm>
            <a:off x="8065477" y="4832199"/>
            <a:ext cx="0" cy="1926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42D5610-07E9-4723-ABEA-5D5B7E7AEADA}"/>
              </a:ext>
            </a:extLst>
          </p:cNvPr>
          <p:cNvSpPr/>
          <p:nvPr/>
        </p:nvSpPr>
        <p:spPr>
          <a:xfrm>
            <a:off x="5355980" y="4047306"/>
            <a:ext cx="1512277" cy="5099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Scheduler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F4BE875-78A8-47DA-BE8F-711E9B71734B}"/>
              </a:ext>
            </a:extLst>
          </p:cNvPr>
          <p:cNvCxnSpPr>
            <a:stCxn id="4" idx="3"/>
            <a:endCxn id="17" idx="1"/>
          </p:cNvCxnSpPr>
          <p:nvPr/>
        </p:nvCxnSpPr>
        <p:spPr>
          <a:xfrm>
            <a:off x="4914899" y="3868528"/>
            <a:ext cx="441081" cy="4337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1C9DFB8-9650-4D3E-9654-E71BB17EA146}"/>
              </a:ext>
            </a:extLst>
          </p:cNvPr>
          <p:cNvCxnSpPr>
            <a:stCxn id="5" idx="3"/>
            <a:endCxn id="17" idx="1"/>
          </p:cNvCxnSpPr>
          <p:nvPr/>
        </p:nvCxnSpPr>
        <p:spPr>
          <a:xfrm flipV="1">
            <a:off x="4914899" y="4302283"/>
            <a:ext cx="441081" cy="5099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3AE80FA-2670-43AC-93FF-95ED377FDAA1}"/>
              </a:ext>
            </a:extLst>
          </p:cNvPr>
          <p:cNvCxnSpPr>
            <a:cxnSpLocks/>
            <a:stCxn id="17" idx="3"/>
            <a:endCxn id="7" idx="1"/>
          </p:cNvCxnSpPr>
          <p:nvPr/>
        </p:nvCxnSpPr>
        <p:spPr>
          <a:xfrm flipV="1">
            <a:off x="6868257" y="3202692"/>
            <a:ext cx="441081" cy="10995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CA0FF0C-A738-4386-BD55-752CF3EF3CBD}"/>
              </a:ext>
            </a:extLst>
          </p:cNvPr>
          <p:cNvCxnSpPr>
            <a:cxnSpLocks/>
            <a:stCxn id="17" idx="3"/>
            <a:endCxn id="8" idx="1"/>
          </p:cNvCxnSpPr>
          <p:nvPr/>
        </p:nvCxnSpPr>
        <p:spPr>
          <a:xfrm flipV="1">
            <a:off x="6868257" y="3884218"/>
            <a:ext cx="441081" cy="4180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6CF2206-417D-422F-89CE-96423073DC61}"/>
              </a:ext>
            </a:extLst>
          </p:cNvPr>
          <p:cNvCxnSpPr>
            <a:cxnSpLocks/>
            <a:stCxn id="17" idx="3"/>
            <a:endCxn id="9" idx="1"/>
          </p:cNvCxnSpPr>
          <p:nvPr/>
        </p:nvCxnSpPr>
        <p:spPr>
          <a:xfrm>
            <a:off x="6868257" y="4302283"/>
            <a:ext cx="441081" cy="2749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9580D31-D0D1-471D-8A5D-D35D207FCD8D}"/>
              </a:ext>
            </a:extLst>
          </p:cNvPr>
          <p:cNvCxnSpPr>
            <a:cxnSpLocks/>
            <a:stCxn id="17" idx="3"/>
            <a:endCxn id="10" idx="1"/>
          </p:cNvCxnSpPr>
          <p:nvPr/>
        </p:nvCxnSpPr>
        <p:spPr>
          <a:xfrm>
            <a:off x="6868257" y="4302283"/>
            <a:ext cx="441081" cy="9775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FA9B12D-36A9-42A2-99CD-A79662206A42}"/>
              </a:ext>
            </a:extLst>
          </p:cNvPr>
          <p:cNvSpPr txBox="1"/>
          <p:nvPr/>
        </p:nvSpPr>
        <p:spPr>
          <a:xfrm>
            <a:off x="1494692" y="4093250"/>
            <a:ext cx="1553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hpc.crc.ku.edu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80C3852-BE16-4F39-B782-C5C9E80C30ED}"/>
              </a:ext>
            </a:extLst>
          </p:cNvPr>
          <p:cNvCxnSpPr>
            <a:stCxn id="34" idx="3"/>
            <a:endCxn id="4" idx="1"/>
          </p:cNvCxnSpPr>
          <p:nvPr/>
        </p:nvCxnSpPr>
        <p:spPr>
          <a:xfrm flipV="1">
            <a:off x="3048387" y="3868528"/>
            <a:ext cx="354235" cy="409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B88643F-1E37-4287-A3B1-D37470A4BD9A}"/>
              </a:ext>
            </a:extLst>
          </p:cNvPr>
          <p:cNvCxnSpPr>
            <a:stCxn id="34" idx="3"/>
            <a:endCxn id="5" idx="1"/>
          </p:cNvCxnSpPr>
          <p:nvPr/>
        </p:nvCxnSpPr>
        <p:spPr>
          <a:xfrm>
            <a:off x="3048387" y="4277916"/>
            <a:ext cx="354235" cy="534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988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F0614-DF4F-4926-A6EB-2F3FD0124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7F89D-6BCC-4F4C-A015-BDBF3520B7D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Fill out form at </a:t>
            </a:r>
            <a:r>
              <a:rPr lang="en-US" dirty="0">
                <a:hlinkClick r:id="rId2"/>
              </a:rPr>
              <a:t>https://crc.ku.edu/hpc/access/account</a:t>
            </a:r>
            <a:endParaRPr lang="en-US" dirty="0"/>
          </a:p>
          <a:p>
            <a:r>
              <a:rPr lang="en-US" dirty="0"/>
              <a:t>Usually 1 - 3 days turn around time</a:t>
            </a:r>
          </a:p>
          <a:p>
            <a:r>
              <a:rPr lang="en-US" dirty="0"/>
              <a:t>KUMC students need to fill out KU Lawrence ID request form</a:t>
            </a:r>
          </a:p>
          <a:p>
            <a:r>
              <a:rPr lang="en-US" dirty="0"/>
              <a:t>Graduating or leaving and need to retain access; sponsor must request a Sponsored Temporary Account</a:t>
            </a:r>
          </a:p>
          <a:p>
            <a:r>
              <a:rPr lang="en-US" dirty="0"/>
              <a:t>Cluster accessible on any KU campus</a:t>
            </a:r>
          </a:p>
          <a:p>
            <a:r>
              <a:rPr lang="en-US" dirty="0"/>
              <a:t>Off-campus must use KU Anywhere (VPN)</a:t>
            </a:r>
          </a:p>
          <a:p>
            <a:pPr lvl="1"/>
            <a:r>
              <a:rPr lang="en-US" dirty="0"/>
              <a:t>Contact your TSC if you do not have KU Anywhere (Undergraduate)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6C67EF-C6B0-468F-A86A-66505289F752}"/>
              </a:ext>
            </a:extLst>
          </p:cNvPr>
          <p:cNvSpPr txBox="1"/>
          <p:nvPr/>
        </p:nvSpPr>
        <p:spPr>
          <a:xfrm>
            <a:off x="838200" y="5749925"/>
            <a:ext cx="384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https://crc.ku.edu/hpc/account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974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96C1F-90FA-4F5A-A2CB-854FF3219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Cluster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1A8B0-9200-4211-92B5-AD93B21E1A5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fontAlgn="base"/>
            <a:r>
              <a:rPr lang="en-US" b="1" dirty="0"/>
              <a:t>SSH: </a:t>
            </a:r>
            <a:r>
              <a:rPr lang="en-US" dirty="0"/>
              <a:t>Terminal window accepting only keyboard input using the command line. The best and preferred way to use the cluster.</a:t>
            </a:r>
          </a:p>
          <a:p>
            <a:pPr fontAlgn="base"/>
            <a:r>
              <a:rPr lang="en-US" b="1" dirty="0"/>
              <a:t>X11 Forwarding: </a:t>
            </a:r>
            <a:r>
              <a:rPr lang="en-US" dirty="0"/>
              <a:t>Allows graphics using the X11 window system over SSH. Easy to use if using Mac/Linux.</a:t>
            </a:r>
          </a:p>
          <a:p>
            <a:pPr fontAlgn="base"/>
            <a:r>
              <a:rPr lang="en-US" b="1" dirty="0"/>
              <a:t>X2Go: </a:t>
            </a:r>
            <a:r>
              <a:rPr lang="en-US" dirty="0"/>
              <a:t>Uses compression to display graphics over SSH resulting in better performance off-campus.</a:t>
            </a:r>
          </a:p>
          <a:p>
            <a:r>
              <a:rPr lang="en-US" dirty="0"/>
              <a:t>Go to site below for all instructions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084616-1730-41C4-99AC-7E2F7DF673E9}"/>
              </a:ext>
            </a:extLst>
          </p:cNvPr>
          <p:cNvSpPr txBox="1"/>
          <p:nvPr/>
        </p:nvSpPr>
        <p:spPr>
          <a:xfrm>
            <a:off x="838200" y="5749925"/>
            <a:ext cx="41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https://crc.ku.edu/hpc/how-to/connecting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535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575A3-AEE4-495D-BB8C-9C0DAC594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776" y="457200"/>
            <a:ext cx="10413023" cy="483577"/>
          </a:xfrm>
        </p:spPr>
        <p:txBody>
          <a:bodyPr/>
          <a:lstStyle/>
          <a:p>
            <a:r>
              <a:rPr lang="en-US" dirty="0"/>
              <a:t>Linux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BE1B9-F42F-4D45-B723-E392A945965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57300"/>
            <a:ext cx="10515600" cy="4492625"/>
          </a:xfrm>
        </p:spPr>
        <p:txBody>
          <a:bodyPr/>
          <a:lstStyle/>
          <a:p>
            <a:r>
              <a:rPr lang="en-US" b="1" dirty="0" err="1"/>
              <a:t>pwd</a:t>
            </a:r>
            <a:r>
              <a:rPr lang="en-US" dirty="0"/>
              <a:t> - Print working directory</a:t>
            </a:r>
          </a:p>
          <a:p>
            <a:r>
              <a:rPr lang="en-US" b="1" dirty="0"/>
              <a:t>ls</a:t>
            </a:r>
            <a:r>
              <a:rPr lang="en-US" dirty="0"/>
              <a:t> - List directory contents (“ls -l” commonly used)</a:t>
            </a:r>
          </a:p>
          <a:p>
            <a:r>
              <a:rPr lang="en-US" b="1" dirty="0"/>
              <a:t>cd</a:t>
            </a:r>
            <a:r>
              <a:rPr lang="en-US" dirty="0"/>
              <a:t> - Change directory</a:t>
            </a:r>
          </a:p>
          <a:p>
            <a:r>
              <a:rPr lang="en-US" b="1" dirty="0"/>
              <a:t>.</a:t>
            </a:r>
            <a:r>
              <a:rPr lang="en-US" dirty="0"/>
              <a:t> (dot) - Reference to the directory you’re currently in</a:t>
            </a:r>
          </a:p>
          <a:p>
            <a:r>
              <a:rPr lang="en-US" b="1" dirty="0"/>
              <a:t>..</a:t>
            </a:r>
            <a:r>
              <a:rPr lang="en-US" dirty="0"/>
              <a:t> (dot dot) - Reference to the parent directory of the directory you’re currently in</a:t>
            </a:r>
          </a:p>
          <a:p>
            <a:pPr lvl="1"/>
            <a:r>
              <a:rPr lang="en-US" dirty="0"/>
              <a:t>Absolute path: /path/to/some/file</a:t>
            </a:r>
          </a:p>
          <a:p>
            <a:pPr lvl="1"/>
            <a:r>
              <a:rPr lang="en-US" dirty="0"/>
              <a:t>Relative path: ../some/file</a:t>
            </a:r>
          </a:p>
          <a:p>
            <a:r>
              <a:rPr lang="en-US" dirty="0"/>
              <a:t>Tab complete - Not have to type out full paths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7CBC74-3FA5-408C-8B69-47DC0657B227}"/>
              </a:ext>
            </a:extLst>
          </p:cNvPr>
          <p:cNvSpPr txBox="1"/>
          <p:nvPr/>
        </p:nvSpPr>
        <p:spPr>
          <a:xfrm>
            <a:off x="838199" y="5749925"/>
            <a:ext cx="6907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https://www.guru99.com/must-know-linux-commands.html</a:t>
            </a:r>
            <a:endParaRPr lang="en-US" dirty="0"/>
          </a:p>
          <a:p>
            <a:r>
              <a:rPr lang="en-US" dirty="0">
                <a:hlinkClick r:id="rId3"/>
              </a:rPr>
              <a:t>https://maker.pro/linux/tutorial/basic-linux-commands-for-beginners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614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575A3-AEE4-495D-BB8C-9C0DAC594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776" y="457200"/>
            <a:ext cx="10413023" cy="483577"/>
          </a:xfrm>
        </p:spPr>
        <p:txBody>
          <a:bodyPr/>
          <a:lstStyle/>
          <a:p>
            <a:r>
              <a:rPr lang="en-US" dirty="0"/>
              <a:t>Linux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BE1B9-F42F-4D45-B723-E392A945965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57300"/>
            <a:ext cx="10515600" cy="4492625"/>
          </a:xfrm>
        </p:spPr>
        <p:txBody>
          <a:bodyPr/>
          <a:lstStyle/>
          <a:p>
            <a:r>
              <a:rPr lang="en-US" b="1" dirty="0" err="1"/>
              <a:t>mkdir</a:t>
            </a:r>
            <a:r>
              <a:rPr lang="en-US" dirty="0"/>
              <a:t> - Make directory</a:t>
            </a:r>
          </a:p>
          <a:p>
            <a:r>
              <a:rPr lang="en-US" b="1" dirty="0" err="1"/>
              <a:t>rmdir</a:t>
            </a:r>
            <a:r>
              <a:rPr lang="en-US" dirty="0"/>
              <a:t> - Remove empty directory</a:t>
            </a:r>
          </a:p>
          <a:p>
            <a:r>
              <a:rPr lang="en-US" b="1" dirty="0"/>
              <a:t>rm</a:t>
            </a:r>
            <a:r>
              <a:rPr lang="en-US" dirty="0"/>
              <a:t> - Remove file</a:t>
            </a:r>
          </a:p>
          <a:p>
            <a:r>
              <a:rPr lang="en-US" b="1" dirty="0"/>
              <a:t>cp</a:t>
            </a:r>
            <a:r>
              <a:rPr lang="en-US" dirty="0"/>
              <a:t> - Copy file</a:t>
            </a:r>
          </a:p>
          <a:p>
            <a:r>
              <a:rPr lang="en-US" b="1" dirty="0"/>
              <a:t>mv</a:t>
            </a:r>
            <a:r>
              <a:rPr lang="en-US" dirty="0"/>
              <a:t> - Move or rename</a:t>
            </a:r>
          </a:p>
          <a:p>
            <a:r>
              <a:rPr lang="en-US" dirty="0"/>
              <a:t>No recycle bin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7CBC74-3FA5-408C-8B69-47DC0657B227}"/>
              </a:ext>
            </a:extLst>
          </p:cNvPr>
          <p:cNvSpPr txBox="1"/>
          <p:nvPr/>
        </p:nvSpPr>
        <p:spPr>
          <a:xfrm>
            <a:off x="838199" y="5749925"/>
            <a:ext cx="6907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https://www.guru99.com/must-know-linux-commands.html</a:t>
            </a:r>
            <a:endParaRPr lang="en-US" dirty="0"/>
          </a:p>
          <a:p>
            <a:r>
              <a:rPr lang="en-US" dirty="0">
                <a:hlinkClick r:id="rId3"/>
              </a:rPr>
              <a:t>https://maker.pro/linux/tutorial/basic-linux-commands-for-beginners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993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BC80B-D583-4531-999F-293A5108C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C4355-F320-4745-A3DB-00D08F3A41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/>
              <a:t>man </a:t>
            </a:r>
            <a:r>
              <a:rPr lang="en-US" dirty="0"/>
              <a:t>- Manual for given command (“q” to exit)</a:t>
            </a:r>
          </a:p>
          <a:p>
            <a:pPr lvl="1"/>
            <a:r>
              <a:rPr lang="en-US" dirty="0"/>
              <a:t>man &lt;command&gt;</a:t>
            </a:r>
          </a:p>
          <a:p>
            <a:r>
              <a:rPr lang="en-US" dirty="0"/>
              <a:t>&lt;command&gt; --help</a:t>
            </a:r>
          </a:p>
          <a:p>
            <a:r>
              <a:rPr lang="en-US" dirty="0"/>
              <a:t>Google</a:t>
            </a:r>
          </a:p>
        </p:txBody>
      </p:sp>
    </p:spTree>
    <p:extLst>
      <p:ext uri="{BB962C8B-B14F-4D97-AF65-F5344CB8AC3E}">
        <p14:creationId xmlns:p14="http://schemas.microsoft.com/office/powerpoint/2010/main" val="1611453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258CF-FF77-436F-900A-90B74460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8FE15-F5C1-4CE6-AF18-EE58C8C47A7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000" dirty="0"/>
              <a:t>echo - Display a line of text</a:t>
            </a:r>
          </a:p>
          <a:p>
            <a:r>
              <a:rPr lang="en-US" sz="2000" dirty="0"/>
              <a:t>cut - Cut the data into fields and only display the specified fields.</a:t>
            </a:r>
          </a:p>
          <a:p>
            <a:r>
              <a:rPr lang="en-US" sz="2000" dirty="0" err="1"/>
              <a:t>uniq</a:t>
            </a:r>
            <a:r>
              <a:rPr lang="en-US" sz="2000" dirty="0"/>
              <a:t> - Remove duplicate lines.</a:t>
            </a:r>
          </a:p>
          <a:p>
            <a:r>
              <a:rPr lang="en-US" sz="2000" dirty="0"/>
              <a:t>cat - Print data from a file or stream, or concatenate streams/files</a:t>
            </a:r>
          </a:p>
          <a:p>
            <a:r>
              <a:rPr lang="en-US" sz="2000" dirty="0"/>
              <a:t>tac - Print the data in reverse order.</a:t>
            </a:r>
          </a:p>
          <a:p>
            <a:r>
              <a:rPr lang="en-US" sz="2000" dirty="0"/>
              <a:t>grep - Search for a string</a:t>
            </a:r>
          </a:p>
          <a:p>
            <a:r>
              <a:rPr lang="en-US" sz="2000" dirty="0"/>
              <a:t>sed - Search and replace utility</a:t>
            </a:r>
          </a:p>
          <a:p>
            <a:r>
              <a:rPr lang="en-US" sz="2000" dirty="0"/>
              <a:t>head - View the first n lines of data.</a:t>
            </a:r>
          </a:p>
          <a:p>
            <a:r>
              <a:rPr lang="en-US" sz="2000" dirty="0"/>
              <a:t>tail - View the last n lines of data.</a:t>
            </a:r>
          </a:p>
          <a:p>
            <a:r>
              <a:rPr lang="en-US" sz="2000" dirty="0"/>
              <a:t>sort - Organize the data into order. </a:t>
            </a:r>
          </a:p>
          <a:p>
            <a:r>
              <a:rPr lang="en-US" sz="2000" dirty="0" err="1"/>
              <a:t>wc</a:t>
            </a:r>
            <a:r>
              <a:rPr lang="en-US" sz="2000" dirty="0"/>
              <a:t> - Print a count of lines, words and characters.</a:t>
            </a:r>
          </a:p>
          <a:p>
            <a:r>
              <a:rPr lang="en-US" sz="2000" dirty="0" err="1"/>
              <a:t>awk</a:t>
            </a:r>
            <a:r>
              <a:rPr lang="en-US" sz="2000" dirty="0"/>
              <a:t> - Filter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73537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10357</TotalTime>
  <Words>1609</Words>
  <Application>Microsoft Office PowerPoint</Application>
  <PresentationFormat>Widescreen</PresentationFormat>
  <Paragraphs>224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Arial</vt:lpstr>
      <vt:lpstr>Calibri</vt:lpstr>
      <vt:lpstr>Calibri Light</vt:lpstr>
      <vt:lpstr>Chronicle Display Light</vt:lpstr>
      <vt:lpstr>Courier New</vt:lpstr>
      <vt:lpstr>Gotham Book</vt:lpstr>
      <vt:lpstr>Gotham Medium</vt:lpstr>
      <vt:lpstr>Raleway</vt:lpstr>
      <vt:lpstr>Times Roman</vt:lpstr>
      <vt:lpstr>Custom Design</vt:lpstr>
      <vt:lpstr>1_Custom Design</vt:lpstr>
      <vt:lpstr>2_Custom Design</vt:lpstr>
      <vt:lpstr>3_Custom Design</vt:lpstr>
      <vt:lpstr>4_Custom Design</vt:lpstr>
      <vt:lpstr>1_Office Theme</vt:lpstr>
      <vt:lpstr>6_Custom Design</vt:lpstr>
      <vt:lpstr>5_Custom Design</vt:lpstr>
      <vt:lpstr>PowerPoint Presentation</vt:lpstr>
      <vt:lpstr>Introduction</vt:lpstr>
      <vt:lpstr>Cluster Overview</vt:lpstr>
      <vt:lpstr>Account</vt:lpstr>
      <vt:lpstr>Connecting to Cluster</vt:lpstr>
      <vt:lpstr>Linux Commands</vt:lpstr>
      <vt:lpstr>Linux Commands</vt:lpstr>
      <vt:lpstr>Linux Commands</vt:lpstr>
      <vt:lpstr>Linux Commands</vt:lpstr>
      <vt:lpstr>Piping and Redirection</vt:lpstr>
      <vt:lpstr>Text Editing</vt:lpstr>
      <vt:lpstr>Variables / Aliases</vt:lpstr>
      <vt:lpstr>Bashrc</vt:lpstr>
      <vt:lpstr>Common Directories</vt:lpstr>
      <vt:lpstr>Scripting</vt:lpstr>
      <vt:lpstr>Transfer Files</vt:lpstr>
      <vt:lpstr>Software</vt:lpstr>
      <vt:lpstr>Slurm Workload Manager</vt:lpstr>
      <vt:lpstr>Slurm Commands</vt:lpstr>
      <vt:lpstr>Submitting Jobs</vt:lpstr>
      <vt:lpstr>Example - Serial</vt:lpstr>
      <vt:lpstr>Options</vt:lpstr>
      <vt:lpstr>Mistakes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Epperson, Riley J.</cp:lastModifiedBy>
  <cp:revision>251</cp:revision>
  <cp:lastPrinted>2017-02-16T21:33:56Z</cp:lastPrinted>
  <dcterms:created xsi:type="dcterms:W3CDTF">2017-01-17T16:35:06Z</dcterms:created>
  <dcterms:modified xsi:type="dcterms:W3CDTF">2020-02-12T19:35:50Z</dcterms:modified>
</cp:coreProperties>
</file>